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6" r:id="rId2"/>
    <p:sldId id="289" r:id="rId3"/>
    <p:sldId id="262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79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592"/>
    <a:srgbClr val="003374"/>
    <a:srgbClr val="FFFFFF"/>
    <a:srgbClr val="173A8D"/>
    <a:srgbClr val="D6DEEA"/>
    <a:srgbClr val="9F9289"/>
    <a:srgbClr val="E2DEDB"/>
    <a:srgbClr val="F1F1F1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6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00BC5-8F5D-4535-AD26-03388E2C08DB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6EF2DFF-5CA2-4665-A0F1-CB80F0FE4759}">
      <dgm:prSet phldrT="[Текст]" custT="1"/>
      <dgm:spPr/>
      <dgm:t>
        <a:bodyPr/>
        <a:lstStyle/>
        <a:p>
          <a:r>
            <a:rPr lang="ru-RU" sz="1600" dirty="0" smtClean="0"/>
            <a:t>Формирование меню, накопительной ведомости продуктового набора и химического состава</a:t>
          </a:r>
          <a:endParaRPr lang="ru-RU" sz="1600" dirty="0"/>
        </a:p>
      </dgm:t>
    </dgm:pt>
    <dgm:pt modelId="{3F83D6D8-ECF1-4550-ADBC-83B624EE8CDE}" type="parTrans" cxnId="{9D470C62-65A4-40A0-B9C5-E5978C79879A}">
      <dgm:prSet/>
      <dgm:spPr/>
      <dgm:t>
        <a:bodyPr/>
        <a:lstStyle/>
        <a:p>
          <a:endParaRPr lang="ru-RU"/>
        </a:p>
      </dgm:t>
    </dgm:pt>
    <dgm:pt modelId="{4F16AEB2-3F95-4599-BFC3-CB0C18B03B2C}" type="sibTrans" cxnId="{9D470C62-65A4-40A0-B9C5-E5978C79879A}">
      <dgm:prSet/>
      <dgm:spPr/>
      <dgm:t>
        <a:bodyPr/>
        <a:lstStyle/>
        <a:p>
          <a:endParaRPr lang="ru-RU"/>
        </a:p>
      </dgm:t>
    </dgm:pt>
    <dgm:pt modelId="{591A0D4D-4E37-4BEC-B119-9C51B3C2B304}">
      <dgm:prSet phldrT="[Текст]"/>
      <dgm:spPr/>
      <dgm:t>
        <a:bodyPr/>
        <a:lstStyle/>
        <a:p>
          <a:r>
            <a:rPr lang="ru-RU" dirty="0" smtClean="0"/>
            <a:t>Двухнедельный рацион</a:t>
          </a:r>
          <a:endParaRPr lang="ru-RU" dirty="0"/>
        </a:p>
      </dgm:t>
    </dgm:pt>
    <dgm:pt modelId="{0AA4799F-6348-457C-B0CF-51F8462A95B0}" type="parTrans" cxnId="{40D2345C-C233-447E-A6F0-75186B314125}">
      <dgm:prSet/>
      <dgm:spPr/>
      <dgm:t>
        <a:bodyPr/>
        <a:lstStyle/>
        <a:p>
          <a:endParaRPr lang="ru-RU"/>
        </a:p>
      </dgm:t>
    </dgm:pt>
    <dgm:pt modelId="{844B4335-493A-412D-A01B-5B9D39A02098}" type="sibTrans" cxnId="{40D2345C-C233-447E-A6F0-75186B314125}">
      <dgm:prSet/>
      <dgm:spPr/>
      <dgm:t>
        <a:bodyPr/>
        <a:lstStyle/>
        <a:p>
          <a:endParaRPr lang="ru-RU"/>
        </a:p>
      </dgm:t>
    </dgm:pt>
    <dgm:pt modelId="{90F25F87-08AB-4952-A0F9-7DB996B9B453}">
      <dgm:prSet/>
      <dgm:spPr/>
      <dgm:t>
        <a:bodyPr/>
        <a:lstStyle/>
        <a:p>
          <a:r>
            <a:rPr lang="ru-RU" dirty="0" smtClean="0"/>
            <a:t>Рекомендованные нормативными документами продукты в указанных объемах с учетом их взаимозаменяемости </a:t>
          </a:r>
          <a:endParaRPr lang="ru-RU" dirty="0"/>
        </a:p>
      </dgm:t>
    </dgm:pt>
    <dgm:pt modelId="{2EA15747-14AA-46EF-B6EE-7C8DFD98E76D}" type="parTrans" cxnId="{04E4D782-B73B-49C0-822B-EBEE9523BBCA}">
      <dgm:prSet/>
      <dgm:spPr/>
      <dgm:t>
        <a:bodyPr/>
        <a:lstStyle/>
        <a:p>
          <a:endParaRPr lang="ru-RU"/>
        </a:p>
      </dgm:t>
    </dgm:pt>
    <dgm:pt modelId="{19B51A8A-80F6-4FDD-B084-EE37DFDB777E}" type="sibTrans" cxnId="{04E4D782-B73B-49C0-822B-EBEE9523BBCA}">
      <dgm:prSet/>
      <dgm:spPr/>
      <dgm:t>
        <a:bodyPr/>
        <a:lstStyle/>
        <a:p>
          <a:endParaRPr lang="ru-RU"/>
        </a:p>
      </dgm:t>
    </dgm:pt>
    <dgm:pt modelId="{8CDAA4D6-C167-4CCC-A37C-B74EF926E236}">
      <dgm:prSet custT="1"/>
      <dgm:spPr/>
      <dgm:t>
        <a:bodyPr/>
        <a:lstStyle/>
        <a:p>
          <a:r>
            <a:rPr lang="ru-RU" sz="1600" dirty="0" smtClean="0"/>
            <a:t>Подборка или разработка рецептуры, утвержденный реестр используемых блюд</a:t>
          </a:r>
          <a:endParaRPr lang="ru-RU" sz="1600" dirty="0"/>
        </a:p>
      </dgm:t>
    </dgm:pt>
    <dgm:pt modelId="{3FF8D6C9-BEF3-4EC5-8BAB-33693C87F44D}" type="parTrans" cxnId="{B97F5005-29EA-4414-8F71-C2F7210B5B66}">
      <dgm:prSet/>
      <dgm:spPr/>
      <dgm:t>
        <a:bodyPr/>
        <a:lstStyle/>
        <a:p>
          <a:endParaRPr lang="ru-RU"/>
        </a:p>
      </dgm:t>
    </dgm:pt>
    <dgm:pt modelId="{71DC6B18-F4DB-462B-BDDA-5105972122E2}" type="sibTrans" cxnId="{B97F5005-29EA-4414-8F71-C2F7210B5B66}">
      <dgm:prSet/>
      <dgm:spPr/>
      <dgm:t>
        <a:bodyPr/>
        <a:lstStyle/>
        <a:p>
          <a:endParaRPr lang="ru-RU"/>
        </a:p>
      </dgm:t>
    </dgm:pt>
    <dgm:pt modelId="{E28A2136-029C-49E4-A440-56296578C8E7}" type="pres">
      <dgm:prSet presAssocID="{F7200BC5-8F5D-4535-AD26-03388E2C08D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AE3CE-AD77-4A29-B11A-2782575DAFE6}" type="pres">
      <dgm:prSet presAssocID="{16EF2DFF-5CA2-4665-A0F1-CB80F0FE4759}" presName="composite" presStyleCnt="0"/>
      <dgm:spPr/>
    </dgm:pt>
    <dgm:pt modelId="{F39A019E-79B5-4FAC-9DA1-2741A3795911}" type="pres">
      <dgm:prSet presAssocID="{16EF2DFF-5CA2-4665-A0F1-CB80F0FE4759}" presName="bentUpArrow1" presStyleLbl="alignImgPlace1" presStyleIdx="0" presStyleCnt="3"/>
      <dgm:spPr/>
    </dgm:pt>
    <dgm:pt modelId="{43B30380-B5F3-484C-B44D-31F5FBC5987C}" type="pres">
      <dgm:prSet presAssocID="{16EF2DFF-5CA2-4665-A0F1-CB80F0FE4759}" presName="ParentText" presStyleLbl="node1" presStyleIdx="0" presStyleCnt="4" custScaleX="134089" custScaleY="1152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682B8-340D-434B-96AE-4C6C58620C18}" type="pres">
      <dgm:prSet presAssocID="{16EF2DFF-5CA2-4665-A0F1-CB80F0FE475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97AE826-859B-43D5-8E67-FA998203729D}" type="pres">
      <dgm:prSet presAssocID="{4F16AEB2-3F95-4599-BFC3-CB0C18B03B2C}" presName="sibTrans" presStyleCnt="0"/>
      <dgm:spPr/>
    </dgm:pt>
    <dgm:pt modelId="{C3799227-85C0-4371-A530-348010A9FEE6}" type="pres">
      <dgm:prSet presAssocID="{8CDAA4D6-C167-4CCC-A37C-B74EF926E236}" presName="composite" presStyleCnt="0"/>
      <dgm:spPr/>
    </dgm:pt>
    <dgm:pt modelId="{8E165508-57E8-4F60-A32F-9DD052E0A0C2}" type="pres">
      <dgm:prSet presAssocID="{8CDAA4D6-C167-4CCC-A37C-B74EF926E236}" presName="bentUpArrow1" presStyleLbl="alignImgPlace1" presStyleIdx="1" presStyleCnt="3"/>
      <dgm:spPr/>
    </dgm:pt>
    <dgm:pt modelId="{42568BC0-3A3C-41B6-AD3B-5CD779125961}" type="pres">
      <dgm:prSet presAssocID="{8CDAA4D6-C167-4CCC-A37C-B74EF926E236}" presName="ParentText" presStyleLbl="node1" presStyleIdx="1" presStyleCnt="4" custScaleX="142833" custScaleY="1179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51881-9E58-4495-AC2D-11BC00031FE4}" type="pres">
      <dgm:prSet presAssocID="{8CDAA4D6-C167-4CCC-A37C-B74EF926E236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2C836E1-E9F5-4057-BDC2-6A6272ADA4AF}" type="pres">
      <dgm:prSet presAssocID="{71DC6B18-F4DB-462B-BDDA-5105972122E2}" presName="sibTrans" presStyleCnt="0"/>
      <dgm:spPr/>
    </dgm:pt>
    <dgm:pt modelId="{687454A0-1B83-4D06-9597-4F231FA46B03}" type="pres">
      <dgm:prSet presAssocID="{90F25F87-08AB-4952-A0F9-7DB996B9B453}" presName="composite" presStyleCnt="0"/>
      <dgm:spPr/>
    </dgm:pt>
    <dgm:pt modelId="{0E6400F1-CB27-4B14-8BCB-6FF275C75AD7}" type="pres">
      <dgm:prSet presAssocID="{90F25F87-08AB-4952-A0F9-7DB996B9B453}" presName="bentUpArrow1" presStyleLbl="alignImgPlace1" presStyleIdx="2" presStyleCnt="3"/>
      <dgm:spPr/>
    </dgm:pt>
    <dgm:pt modelId="{AD043C3C-FD6D-4BEA-9A73-2454959C5DDF}" type="pres">
      <dgm:prSet presAssocID="{90F25F87-08AB-4952-A0F9-7DB996B9B453}" presName="ParentText" presStyleLbl="node1" presStyleIdx="2" presStyleCnt="4" custScaleX="176255" custScaleY="106595" custLinFactNeighborX="9925" custLinFactNeighborY="16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20567-D4E9-4F5A-AC91-10EDC1A1F920}" type="pres">
      <dgm:prSet presAssocID="{90F25F87-08AB-4952-A0F9-7DB996B9B453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40C0128-0623-4967-AB65-8003AA41C205}" type="pres">
      <dgm:prSet presAssocID="{19B51A8A-80F6-4FDD-B084-EE37DFDB777E}" presName="sibTrans" presStyleCnt="0"/>
      <dgm:spPr/>
    </dgm:pt>
    <dgm:pt modelId="{CCF44F4F-5A0A-4112-912C-253A487995E3}" type="pres">
      <dgm:prSet presAssocID="{591A0D4D-4E37-4BEC-B119-9C51B3C2B304}" presName="composite" presStyleCnt="0"/>
      <dgm:spPr/>
    </dgm:pt>
    <dgm:pt modelId="{62A40C8E-0585-4A05-B5F4-81D68B7BC300}" type="pres">
      <dgm:prSet presAssocID="{591A0D4D-4E37-4BEC-B119-9C51B3C2B304}" presName="ParentText" presStyleLbl="node1" presStyleIdx="3" presStyleCnt="4" custScaleX="152239" custLinFactNeighborX="32694" custLinFactNeighborY="16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27C2BC-5DBC-4109-8A70-E24C8AAB5D7D}" type="presOf" srcId="{591A0D4D-4E37-4BEC-B119-9C51B3C2B304}" destId="{62A40C8E-0585-4A05-B5F4-81D68B7BC300}" srcOrd="0" destOrd="0" presId="urn:microsoft.com/office/officeart/2005/8/layout/StepDownProcess"/>
    <dgm:cxn modelId="{9D470C62-65A4-40A0-B9C5-E5978C79879A}" srcId="{F7200BC5-8F5D-4535-AD26-03388E2C08DB}" destId="{16EF2DFF-5CA2-4665-A0F1-CB80F0FE4759}" srcOrd="0" destOrd="0" parTransId="{3F83D6D8-ECF1-4550-ADBC-83B624EE8CDE}" sibTransId="{4F16AEB2-3F95-4599-BFC3-CB0C18B03B2C}"/>
    <dgm:cxn modelId="{D4C45944-EA1A-4173-9418-A0292406C773}" type="presOf" srcId="{8CDAA4D6-C167-4CCC-A37C-B74EF926E236}" destId="{42568BC0-3A3C-41B6-AD3B-5CD779125961}" srcOrd="0" destOrd="0" presId="urn:microsoft.com/office/officeart/2005/8/layout/StepDownProcess"/>
    <dgm:cxn modelId="{C5635673-C9EB-493A-BA22-B62FBB7039D1}" type="presOf" srcId="{90F25F87-08AB-4952-A0F9-7DB996B9B453}" destId="{AD043C3C-FD6D-4BEA-9A73-2454959C5DDF}" srcOrd="0" destOrd="0" presId="urn:microsoft.com/office/officeart/2005/8/layout/StepDownProcess"/>
    <dgm:cxn modelId="{40D2345C-C233-447E-A6F0-75186B314125}" srcId="{F7200BC5-8F5D-4535-AD26-03388E2C08DB}" destId="{591A0D4D-4E37-4BEC-B119-9C51B3C2B304}" srcOrd="3" destOrd="0" parTransId="{0AA4799F-6348-457C-B0CF-51F8462A95B0}" sibTransId="{844B4335-493A-412D-A01B-5B9D39A02098}"/>
    <dgm:cxn modelId="{04E4D782-B73B-49C0-822B-EBEE9523BBCA}" srcId="{F7200BC5-8F5D-4535-AD26-03388E2C08DB}" destId="{90F25F87-08AB-4952-A0F9-7DB996B9B453}" srcOrd="2" destOrd="0" parTransId="{2EA15747-14AA-46EF-B6EE-7C8DFD98E76D}" sibTransId="{19B51A8A-80F6-4FDD-B084-EE37DFDB777E}"/>
    <dgm:cxn modelId="{B1C86B54-301E-4E28-BA67-741A19C2E934}" type="presOf" srcId="{16EF2DFF-5CA2-4665-A0F1-CB80F0FE4759}" destId="{43B30380-B5F3-484C-B44D-31F5FBC5987C}" srcOrd="0" destOrd="0" presId="urn:microsoft.com/office/officeart/2005/8/layout/StepDownProcess"/>
    <dgm:cxn modelId="{B97F5005-29EA-4414-8F71-C2F7210B5B66}" srcId="{F7200BC5-8F5D-4535-AD26-03388E2C08DB}" destId="{8CDAA4D6-C167-4CCC-A37C-B74EF926E236}" srcOrd="1" destOrd="0" parTransId="{3FF8D6C9-BEF3-4EC5-8BAB-33693C87F44D}" sibTransId="{71DC6B18-F4DB-462B-BDDA-5105972122E2}"/>
    <dgm:cxn modelId="{3D393F23-A119-40E7-B09F-F46F5145FB7F}" type="presOf" srcId="{F7200BC5-8F5D-4535-AD26-03388E2C08DB}" destId="{E28A2136-029C-49E4-A440-56296578C8E7}" srcOrd="0" destOrd="0" presId="urn:microsoft.com/office/officeart/2005/8/layout/StepDownProcess"/>
    <dgm:cxn modelId="{F952CCBA-53B5-40FD-BEBB-CDF8E6F55069}" type="presParOf" srcId="{E28A2136-029C-49E4-A440-56296578C8E7}" destId="{E2EAE3CE-AD77-4A29-B11A-2782575DAFE6}" srcOrd="0" destOrd="0" presId="urn:microsoft.com/office/officeart/2005/8/layout/StepDownProcess"/>
    <dgm:cxn modelId="{A4D176E3-15A7-40B6-8A0C-F6DEA599B71C}" type="presParOf" srcId="{E2EAE3CE-AD77-4A29-B11A-2782575DAFE6}" destId="{F39A019E-79B5-4FAC-9DA1-2741A3795911}" srcOrd="0" destOrd="0" presId="urn:microsoft.com/office/officeart/2005/8/layout/StepDownProcess"/>
    <dgm:cxn modelId="{8F5F6231-C176-4EB9-BF1B-CEB32D68E2B1}" type="presParOf" srcId="{E2EAE3CE-AD77-4A29-B11A-2782575DAFE6}" destId="{43B30380-B5F3-484C-B44D-31F5FBC5987C}" srcOrd="1" destOrd="0" presId="urn:microsoft.com/office/officeart/2005/8/layout/StepDownProcess"/>
    <dgm:cxn modelId="{70FAD510-5275-44AD-9568-DF427D509FB7}" type="presParOf" srcId="{E2EAE3CE-AD77-4A29-B11A-2782575DAFE6}" destId="{CC7682B8-340D-434B-96AE-4C6C58620C18}" srcOrd="2" destOrd="0" presId="urn:microsoft.com/office/officeart/2005/8/layout/StepDownProcess"/>
    <dgm:cxn modelId="{C449ECFB-D995-4164-8B05-B351D1EEC31C}" type="presParOf" srcId="{E28A2136-029C-49E4-A440-56296578C8E7}" destId="{297AE826-859B-43D5-8E67-FA998203729D}" srcOrd="1" destOrd="0" presId="urn:microsoft.com/office/officeart/2005/8/layout/StepDownProcess"/>
    <dgm:cxn modelId="{A93129AA-7F81-4A4D-B0CB-59E5295193B2}" type="presParOf" srcId="{E28A2136-029C-49E4-A440-56296578C8E7}" destId="{C3799227-85C0-4371-A530-348010A9FEE6}" srcOrd="2" destOrd="0" presId="urn:microsoft.com/office/officeart/2005/8/layout/StepDownProcess"/>
    <dgm:cxn modelId="{21BFA302-06FF-42FB-AA1C-6B66AB7184FA}" type="presParOf" srcId="{C3799227-85C0-4371-A530-348010A9FEE6}" destId="{8E165508-57E8-4F60-A32F-9DD052E0A0C2}" srcOrd="0" destOrd="0" presId="urn:microsoft.com/office/officeart/2005/8/layout/StepDownProcess"/>
    <dgm:cxn modelId="{99052CC5-80D4-4D76-9053-4CA512871A56}" type="presParOf" srcId="{C3799227-85C0-4371-A530-348010A9FEE6}" destId="{42568BC0-3A3C-41B6-AD3B-5CD779125961}" srcOrd="1" destOrd="0" presId="urn:microsoft.com/office/officeart/2005/8/layout/StepDownProcess"/>
    <dgm:cxn modelId="{7E079478-7E51-4EE4-8742-6D6F861055DF}" type="presParOf" srcId="{C3799227-85C0-4371-A530-348010A9FEE6}" destId="{BEB51881-9E58-4495-AC2D-11BC00031FE4}" srcOrd="2" destOrd="0" presId="urn:microsoft.com/office/officeart/2005/8/layout/StepDownProcess"/>
    <dgm:cxn modelId="{D6E75324-0B01-4AB1-AC0B-3F70DB064B92}" type="presParOf" srcId="{E28A2136-029C-49E4-A440-56296578C8E7}" destId="{62C836E1-E9F5-4057-BDC2-6A6272ADA4AF}" srcOrd="3" destOrd="0" presId="urn:microsoft.com/office/officeart/2005/8/layout/StepDownProcess"/>
    <dgm:cxn modelId="{A12CC7A1-E4B2-4035-9408-D6E902434A81}" type="presParOf" srcId="{E28A2136-029C-49E4-A440-56296578C8E7}" destId="{687454A0-1B83-4D06-9597-4F231FA46B03}" srcOrd="4" destOrd="0" presId="urn:microsoft.com/office/officeart/2005/8/layout/StepDownProcess"/>
    <dgm:cxn modelId="{E6BEBD7D-ED9B-4B23-9D4F-9C9B5D1D5A80}" type="presParOf" srcId="{687454A0-1B83-4D06-9597-4F231FA46B03}" destId="{0E6400F1-CB27-4B14-8BCB-6FF275C75AD7}" srcOrd="0" destOrd="0" presId="urn:microsoft.com/office/officeart/2005/8/layout/StepDownProcess"/>
    <dgm:cxn modelId="{015FFE9B-5812-45B0-8211-E50B17F61E30}" type="presParOf" srcId="{687454A0-1B83-4D06-9597-4F231FA46B03}" destId="{AD043C3C-FD6D-4BEA-9A73-2454959C5DDF}" srcOrd="1" destOrd="0" presId="urn:microsoft.com/office/officeart/2005/8/layout/StepDownProcess"/>
    <dgm:cxn modelId="{C53D72AA-A5A6-437E-8973-9A37EC059F8E}" type="presParOf" srcId="{687454A0-1B83-4D06-9597-4F231FA46B03}" destId="{7CE20567-D4E9-4F5A-AC91-10EDC1A1F920}" srcOrd="2" destOrd="0" presId="urn:microsoft.com/office/officeart/2005/8/layout/StepDownProcess"/>
    <dgm:cxn modelId="{AB6DBE50-41AC-483D-B737-88FCF0D3707D}" type="presParOf" srcId="{E28A2136-029C-49E4-A440-56296578C8E7}" destId="{B40C0128-0623-4967-AB65-8003AA41C205}" srcOrd="5" destOrd="0" presId="urn:microsoft.com/office/officeart/2005/8/layout/StepDownProcess"/>
    <dgm:cxn modelId="{8699A067-1863-4E23-9BFC-66E154F720A2}" type="presParOf" srcId="{E28A2136-029C-49E4-A440-56296578C8E7}" destId="{CCF44F4F-5A0A-4112-912C-253A487995E3}" srcOrd="6" destOrd="0" presId="urn:microsoft.com/office/officeart/2005/8/layout/StepDownProcess"/>
    <dgm:cxn modelId="{D3771DF3-97C9-4BE8-A5BB-74826E9AA77D}" type="presParOf" srcId="{CCF44F4F-5A0A-4112-912C-253A487995E3}" destId="{62A40C8E-0585-4A05-B5F4-81D68B7BC300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FFD4F2-8C6E-44C8-8480-293592B47487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79F4B71-4467-442C-B916-5FA96EE2D68D}">
      <dgm:prSet phldrT="[Текст]"/>
      <dgm:spPr/>
      <dgm:t>
        <a:bodyPr/>
        <a:lstStyle/>
        <a:p>
          <a:r>
            <a:rPr lang="ru-RU" dirty="0" smtClean="0"/>
            <a:t>Буклеты</a:t>
          </a:r>
          <a:endParaRPr lang="ru-RU" dirty="0"/>
        </a:p>
      </dgm:t>
    </dgm:pt>
    <dgm:pt modelId="{3E03F8F4-342C-4980-B75E-1D8DB060E2F7}" type="parTrans" cxnId="{0262F762-762D-4A1F-A391-B0FCFE35367D}">
      <dgm:prSet/>
      <dgm:spPr/>
      <dgm:t>
        <a:bodyPr/>
        <a:lstStyle/>
        <a:p>
          <a:endParaRPr lang="ru-RU"/>
        </a:p>
      </dgm:t>
    </dgm:pt>
    <dgm:pt modelId="{F0C5BEEC-6404-419F-B601-56C66D051415}" type="sibTrans" cxnId="{0262F762-762D-4A1F-A391-B0FCFE35367D}">
      <dgm:prSet/>
      <dgm:spPr/>
      <dgm:t>
        <a:bodyPr/>
        <a:lstStyle/>
        <a:p>
          <a:endParaRPr lang="ru-RU"/>
        </a:p>
      </dgm:t>
    </dgm:pt>
    <dgm:pt modelId="{EFC2BCEB-6B02-411A-8743-40684EDED865}">
      <dgm:prSet phldrT="[Текст]"/>
      <dgm:spPr/>
      <dgm:t>
        <a:bodyPr/>
        <a:lstStyle/>
        <a:p>
          <a:r>
            <a:rPr lang="ru-RU" dirty="0" smtClean="0"/>
            <a:t>Плакаты</a:t>
          </a:r>
          <a:endParaRPr lang="ru-RU" dirty="0"/>
        </a:p>
      </dgm:t>
    </dgm:pt>
    <dgm:pt modelId="{30CC043B-C4BE-47C3-B2AF-DA73441BAAD7}" type="parTrans" cxnId="{08FD754A-8506-40CF-BB4A-D16A9D414DA3}">
      <dgm:prSet/>
      <dgm:spPr/>
      <dgm:t>
        <a:bodyPr/>
        <a:lstStyle/>
        <a:p>
          <a:endParaRPr lang="ru-RU"/>
        </a:p>
      </dgm:t>
    </dgm:pt>
    <dgm:pt modelId="{9C9FAE3B-DE60-46AF-910D-61E875F2EA0E}" type="sibTrans" cxnId="{08FD754A-8506-40CF-BB4A-D16A9D414DA3}">
      <dgm:prSet/>
      <dgm:spPr/>
      <dgm:t>
        <a:bodyPr/>
        <a:lstStyle/>
        <a:p>
          <a:endParaRPr lang="ru-RU"/>
        </a:p>
      </dgm:t>
    </dgm:pt>
    <dgm:pt modelId="{E6836B9A-C56A-412D-87A9-C228C53A5BE7}">
      <dgm:prSet phldrT="[Текст]"/>
      <dgm:spPr/>
      <dgm:t>
        <a:bodyPr/>
        <a:lstStyle/>
        <a:p>
          <a:r>
            <a:rPr lang="ru-RU" dirty="0" smtClean="0"/>
            <a:t>листовки с рекомендациями по питанию при разных соматических заболеваниях и состояниях </a:t>
          </a:r>
          <a:endParaRPr lang="ru-RU" dirty="0"/>
        </a:p>
      </dgm:t>
    </dgm:pt>
    <dgm:pt modelId="{0E4B34D0-8EDD-4211-A98F-0298A114CA0D}" type="parTrans" cxnId="{07257834-ECDF-47C3-9475-69A47A0F568E}">
      <dgm:prSet/>
      <dgm:spPr/>
      <dgm:t>
        <a:bodyPr/>
        <a:lstStyle/>
        <a:p>
          <a:endParaRPr lang="ru-RU"/>
        </a:p>
      </dgm:t>
    </dgm:pt>
    <dgm:pt modelId="{41893F85-3BFC-4931-841A-B3DDA1B4F395}" type="sibTrans" cxnId="{07257834-ECDF-47C3-9475-69A47A0F568E}">
      <dgm:prSet/>
      <dgm:spPr/>
      <dgm:t>
        <a:bodyPr/>
        <a:lstStyle/>
        <a:p>
          <a:endParaRPr lang="ru-RU"/>
        </a:p>
      </dgm:t>
    </dgm:pt>
    <dgm:pt modelId="{A4833792-6EF4-4C10-8EC8-6AAB567A518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гипертоническая болезнь, ожирение,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дислипидемия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C35375-3E2D-4B9E-ACA6-3181A42CE3D6}" type="parTrans" cxnId="{37C8DF45-7ADB-4961-B60E-4F337CA6DB4F}">
      <dgm:prSet/>
      <dgm:spPr/>
      <dgm:t>
        <a:bodyPr/>
        <a:lstStyle/>
        <a:p>
          <a:endParaRPr lang="ru-RU"/>
        </a:p>
      </dgm:t>
    </dgm:pt>
    <dgm:pt modelId="{EDD34204-9B4D-4681-8F53-2DC4D0AE12D4}" type="sibTrans" cxnId="{37C8DF45-7ADB-4961-B60E-4F337CA6DB4F}">
      <dgm:prSet/>
      <dgm:spPr/>
      <dgm:t>
        <a:bodyPr/>
        <a:lstStyle/>
        <a:p>
          <a:endParaRPr lang="ru-RU"/>
        </a:p>
      </dgm:t>
    </dgm:pt>
    <dgm:pt modelId="{F7D07838-7F4A-4CFB-8000-7A764C67496B}" type="pres">
      <dgm:prSet presAssocID="{A9FFD4F2-8C6E-44C8-8480-293592B4748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3397CB2-BEE6-4F1C-A145-547E62ED3BDB}" type="pres">
      <dgm:prSet presAssocID="{379F4B71-4467-442C-B916-5FA96EE2D68D}" presName="composite" presStyleCnt="0"/>
      <dgm:spPr/>
    </dgm:pt>
    <dgm:pt modelId="{3FF5E5D4-471A-46B0-B7E0-B11ED3F42038}" type="pres">
      <dgm:prSet presAssocID="{379F4B71-4467-442C-B916-5FA96EE2D68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D02E1-B645-4F83-B8CA-3EDA5BA4F657}" type="pres">
      <dgm:prSet presAssocID="{379F4B71-4467-442C-B916-5FA96EE2D68D}" presName="Image" presStyleLbl="bgImgPlace1" presStyleIdx="0" presStyleCnt="3" custScaleX="148036" custScaleY="11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3AF067-1F26-41AE-898C-0A9FFE358759}" type="pres">
      <dgm:prSet presAssocID="{379F4B71-4467-442C-B916-5FA96EE2D68D}" presName="ChildText" presStyleLbl="fgAcc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64594-6988-4FA6-8D8D-1D0BDFFED635}" type="pres">
      <dgm:prSet presAssocID="{F0C5BEEC-6404-419F-B601-56C66D051415}" presName="sibTrans" presStyleCnt="0"/>
      <dgm:spPr/>
    </dgm:pt>
    <dgm:pt modelId="{55DB979A-62F1-4FBA-825C-F44EF376F830}" type="pres">
      <dgm:prSet presAssocID="{EFC2BCEB-6B02-411A-8743-40684EDED865}" presName="composite" presStyleCnt="0"/>
      <dgm:spPr/>
    </dgm:pt>
    <dgm:pt modelId="{E73610FD-CA45-46D5-8535-C7F04E7A461B}" type="pres">
      <dgm:prSet presAssocID="{EFC2BCEB-6B02-411A-8743-40684EDED86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C74D6-C989-48D6-96E5-620587327D96}" type="pres">
      <dgm:prSet presAssocID="{EFC2BCEB-6B02-411A-8743-40684EDED865}" presName="Image" presStyleLbl="bgImgPlace1" presStyleIdx="1" presStyleCnt="3" custScaleX="145390" custScaleY="1128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13945D8-77FD-4036-A4D6-8608FD00A44D}" type="pres">
      <dgm:prSet presAssocID="{EFC2BCEB-6B02-411A-8743-40684EDED865}" presName="ChildText" presStyleLbl="fgAcc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EB20E-0EE4-460A-AB66-867F3A75A1D0}" type="pres">
      <dgm:prSet presAssocID="{9C9FAE3B-DE60-46AF-910D-61E875F2EA0E}" presName="sibTrans" presStyleCnt="0"/>
      <dgm:spPr/>
    </dgm:pt>
    <dgm:pt modelId="{59BE18F4-D0E7-40F0-9445-50AA31FA9020}" type="pres">
      <dgm:prSet presAssocID="{E6836B9A-C56A-412D-87A9-C228C53A5BE7}" presName="composite" presStyleCnt="0"/>
      <dgm:spPr/>
    </dgm:pt>
    <dgm:pt modelId="{72BE0E78-D200-4FAD-962F-B28467E38773}" type="pres">
      <dgm:prSet presAssocID="{E6836B9A-C56A-412D-87A9-C228C53A5BE7}" presName="ParentText" presStyleLbl="node1" presStyleIdx="2" presStyleCnt="3" custScaleX="159829" custScaleY="205800" custLinFactNeighborX="-83568" custLinFactNeighborY="-283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E7538-1378-47D6-A85F-B76D925F1583}" type="pres">
      <dgm:prSet presAssocID="{E6836B9A-C56A-412D-87A9-C228C53A5BE7}" presName="Image" presStyleLbl="bgImgPlace1" presStyleIdx="2" presStyleCnt="3" custLinFactX="-6526" custLinFactNeighborX="-100000" custLinFactNeighborY="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2ED3F52-7A80-49C1-A43E-F0A10CA17833}" type="pres">
      <dgm:prSet presAssocID="{E6836B9A-C56A-412D-87A9-C228C53A5BE7}" presName="ChildText" presStyleLbl="fgAcc1" presStyleIdx="0" presStyleCnt="1" custScaleX="136981" custScaleY="90566" custLinFactX="-97537" custLinFactNeighborX="-100000" custLinFactNeighborY="55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FD754A-8506-40CF-BB4A-D16A9D414DA3}" srcId="{A9FFD4F2-8C6E-44C8-8480-293592B47487}" destId="{EFC2BCEB-6B02-411A-8743-40684EDED865}" srcOrd="1" destOrd="0" parTransId="{30CC043B-C4BE-47C3-B2AF-DA73441BAAD7}" sibTransId="{9C9FAE3B-DE60-46AF-910D-61E875F2EA0E}"/>
    <dgm:cxn modelId="{8F02CE39-88E4-473B-BBCE-B3A70BAEA708}" type="presOf" srcId="{A4833792-6EF4-4C10-8EC8-6AAB567A5186}" destId="{52ED3F52-7A80-49C1-A43E-F0A10CA17833}" srcOrd="0" destOrd="0" presId="urn:microsoft.com/office/officeart/2008/layout/TitledPictureBlocks"/>
    <dgm:cxn modelId="{F95942C0-4B66-4BC1-B822-68B6EC1975F1}" type="presOf" srcId="{A9FFD4F2-8C6E-44C8-8480-293592B47487}" destId="{F7D07838-7F4A-4CFB-8000-7A764C67496B}" srcOrd="0" destOrd="0" presId="urn:microsoft.com/office/officeart/2008/layout/TitledPictureBlocks"/>
    <dgm:cxn modelId="{1EBB7D3F-C89F-4138-9183-263A572064FC}" type="presOf" srcId="{E6836B9A-C56A-412D-87A9-C228C53A5BE7}" destId="{72BE0E78-D200-4FAD-962F-B28467E38773}" srcOrd="0" destOrd="0" presId="urn:microsoft.com/office/officeart/2008/layout/TitledPictureBlocks"/>
    <dgm:cxn modelId="{0262F762-762D-4A1F-A391-B0FCFE35367D}" srcId="{A9FFD4F2-8C6E-44C8-8480-293592B47487}" destId="{379F4B71-4467-442C-B916-5FA96EE2D68D}" srcOrd="0" destOrd="0" parTransId="{3E03F8F4-342C-4980-B75E-1D8DB060E2F7}" sibTransId="{F0C5BEEC-6404-419F-B601-56C66D051415}"/>
    <dgm:cxn modelId="{980AEACF-1B0D-4640-8298-9A26C1C72A82}" type="presOf" srcId="{EFC2BCEB-6B02-411A-8743-40684EDED865}" destId="{E73610FD-CA45-46D5-8535-C7F04E7A461B}" srcOrd="0" destOrd="0" presId="urn:microsoft.com/office/officeart/2008/layout/TitledPictureBlocks"/>
    <dgm:cxn modelId="{37C8DF45-7ADB-4961-B60E-4F337CA6DB4F}" srcId="{E6836B9A-C56A-412D-87A9-C228C53A5BE7}" destId="{A4833792-6EF4-4C10-8EC8-6AAB567A5186}" srcOrd="0" destOrd="0" parTransId="{72C35375-3E2D-4B9E-ACA6-3181A42CE3D6}" sibTransId="{EDD34204-9B4D-4681-8F53-2DC4D0AE12D4}"/>
    <dgm:cxn modelId="{07257834-ECDF-47C3-9475-69A47A0F568E}" srcId="{A9FFD4F2-8C6E-44C8-8480-293592B47487}" destId="{E6836B9A-C56A-412D-87A9-C228C53A5BE7}" srcOrd="2" destOrd="0" parTransId="{0E4B34D0-8EDD-4211-A98F-0298A114CA0D}" sibTransId="{41893F85-3BFC-4931-841A-B3DDA1B4F395}"/>
    <dgm:cxn modelId="{BDF1FB8A-B46B-4F70-8FB1-D047B200B454}" type="presOf" srcId="{379F4B71-4467-442C-B916-5FA96EE2D68D}" destId="{3FF5E5D4-471A-46B0-B7E0-B11ED3F42038}" srcOrd="0" destOrd="0" presId="urn:microsoft.com/office/officeart/2008/layout/TitledPictureBlocks"/>
    <dgm:cxn modelId="{F50D8E27-AE3A-4100-A7BC-46D891A8F472}" type="presParOf" srcId="{F7D07838-7F4A-4CFB-8000-7A764C67496B}" destId="{93397CB2-BEE6-4F1C-A145-547E62ED3BDB}" srcOrd="0" destOrd="0" presId="urn:microsoft.com/office/officeart/2008/layout/TitledPictureBlocks"/>
    <dgm:cxn modelId="{72FA0A4E-91FE-405A-BABA-F29E80922970}" type="presParOf" srcId="{93397CB2-BEE6-4F1C-A145-547E62ED3BDB}" destId="{3FF5E5D4-471A-46B0-B7E0-B11ED3F42038}" srcOrd="0" destOrd="0" presId="urn:microsoft.com/office/officeart/2008/layout/TitledPictureBlocks"/>
    <dgm:cxn modelId="{F3E52C4B-F845-41FF-916E-F55119F44D44}" type="presParOf" srcId="{93397CB2-BEE6-4F1C-A145-547E62ED3BDB}" destId="{9F3D02E1-B645-4F83-B8CA-3EDA5BA4F657}" srcOrd="1" destOrd="0" presId="urn:microsoft.com/office/officeart/2008/layout/TitledPictureBlocks"/>
    <dgm:cxn modelId="{C9B18512-6D6B-4E12-A073-ED9820B5BA3E}" type="presParOf" srcId="{93397CB2-BEE6-4F1C-A145-547E62ED3BDB}" destId="{E23AF067-1F26-41AE-898C-0A9FFE358759}" srcOrd="2" destOrd="0" presId="urn:microsoft.com/office/officeart/2008/layout/TitledPictureBlocks"/>
    <dgm:cxn modelId="{786C00F9-2CA3-40D6-B3E3-D912F28AFF41}" type="presParOf" srcId="{F7D07838-7F4A-4CFB-8000-7A764C67496B}" destId="{4F264594-6988-4FA6-8D8D-1D0BDFFED635}" srcOrd="1" destOrd="0" presId="urn:microsoft.com/office/officeart/2008/layout/TitledPictureBlocks"/>
    <dgm:cxn modelId="{366921AE-1BE9-46D2-84FF-123880648679}" type="presParOf" srcId="{F7D07838-7F4A-4CFB-8000-7A764C67496B}" destId="{55DB979A-62F1-4FBA-825C-F44EF376F830}" srcOrd="2" destOrd="0" presId="urn:microsoft.com/office/officeart/2008/layout/TitledPictureBlocks"/>
    <dgm:cxn modelId="{B297D0F0-E99D-4548-99C4-E601B7B181E2}" type="presParOf" srcId="{55DB979A-62F1-4FBA-825C-F44EF376F830}" destId="{E73610FD-CA45-46D5-8535-C7F04E7A461B}" srcOrd="0" destOrd="0" presId="urn:microsoft.com/office/officeart/2008/layout/TitledPictureBlocks"/>
    <dgm:cxn modelId="{171FA23D-434D-4DC6-8837-4468D4B0ECFC}" type="presParOf" srcId="{55DB979A-62F1-4FBA-825C-F44EF376F830}" destId="{F80C74D6-C989-48D6-96E5-620587327D96}" srcOrd="1" destOrd="0" presId="urn:microsoft.com/office/officeart/2008/layout/TitledPictureBlocks"/>
    <dgm:cxn modelId="{595586D8-EF3B-4DA5-A983-C3608622AD6C}" type="presParOf" srcId="{55DB979A-62F1-4FBA-825C-F44EF376F830}" destId="{913945D8-77FD-4036-A4D6-8608FD00A44D}" srcOrd="2" destOrd="0" presId="urn:microsoft.com/office/officeart/2008/layout/TitledPictureBlocks"/>
    <dgm:cxn modelId="{12BCC9A2-A7D4-4369-8E43-8A936E4B7A1F}" type="presParOf" srcId="{F7D07838-7F4A-4CFB-8000-7A764C67496B}" destId="{D6BEB20E-0EE4-460A-AB66-867F3A75A1D0}" srcOrd="3" destOrd="0" presId="urn:microsoft.com/office/officeart/2008/layout/TitledPictureBlocks"/>
    <dgm:cxn modelId="{1CA7D056-6CE9-46DE-A912-81C1EE1D6A57}" type="presParOf" srcId="{F7D07838-7F4A-4CFB-8000-7A764C67496B}" destId="{59BE18F4-D0E7-40F0-9445-50AA31FA9020}" srcOrd="4" destOrd="0" presId="urn:microsoft.com/office/officeart/2008/layout/TitledPictureBlocks"/>
    <dgm:cxn modelId="{F2AE6A6C-7192-41D1-8AC6-A18C88C8CAFD}" type="presParOf" srcId="{59BE18F4-D0E7-40F0-9445-50AA31FA9020}" destId="{72BE0E78-D200-4FAD-962F-B28467E38773}" srcOrd="0" destOrd="0" presId="urn:microsoft.com/office/officeart/2008/layout/TitledPictureBlocks"/>
    <dgm:cxn modelId="{B4CF4E28-70D4-4D25-8882-5F3EFFC56D93}" type="presParOf" srcId="{59BE18F4-D0E7-40F0-9445-50AA31FA9020}" destId="{3D2E7538-1378-47D6-A85F-B76D925F1583}" srcOrd="1" destOrd="0" presId="urn:microsoft.com/office/officeart/2008/layout/TitledPictureBlocks"/>
    <dgm:cxn modelId="{4AB27627-81B8-4EB1-BF71-8A0CFA704D13}" type="presParOf" srcId="{59BE18F4-D0E7-40F0-9445-50AA31FA9020}" destId="{52ED3F52-7A80-49C1-A43E-F0A10CA17833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D85BF5-5825-47AE-9F3D-327D04528BA9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D50A5B-3E7C-419E-B2CA-835078657AF1}">
      <dgm:prSet phldrT="[Текст]" custT="1"/>
      <dgm:spPr/>
      <dgm:t>
        <a:bodyPr/>
        <a:lstStyle/>
        <a:p>
          <a:r>
            <a:rPr lang="ru-RU" sz="1200" dirty="0" smtClean="0"/>
            <a:t>Видеоматериалы</a:t>
          </a:r>
          <a:endParaRPr lang="ru-RU" sz="1200" dirty="0"/>
        </a:p>
      </dgm:t>
    </dgm:pt>
    <dgm:pt modelId="{C94DBD88-4B75-40EF-84B9-BE5D1FD4D1C5}" type="parTrans" cxnId="{AE84A968-8AED-4D8C-9840-D62DBD962DE3}">
      <dgm:prSet/>
      <dgm:spPr/>
      <dgm:t>
        <a:bodyPr/>
        <a:lstStyle/>
        <a:p>
          <a:endParaRPr lang="ru-RU"/>
        </a:p>
      </dgm:t>
    </dgm:pt>
    <dgm:pt modelId="{84C2F5DF-1032-4EC1-B51F-9CBD5823282B}" type="sibTrans" cxnId="{AE84A968-8AED-4D8C-9840-D62DBD962DE3}">
      <dgm:prSet/>
      <dgm:spPr/>
      <dgm:t>
        <a:bodyPr/>
        <a:lstStyle/>
        <a:p>
          <a:endParaRPr lang="ru-RU"/>
        </a:p>
      </dgm:t>
    </dgm:pt>
    <dgm:pt modelId="{A0D0D6A9-C6D2-4A76-9EE9-9203D602AA66}" type="pres">
      <dgm:prSet presAssocID="{00D85BF5-5825-47AE-9F3D-327D04528BA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9C1058B-2BDD-40BD-9B7C-851AE5C6F657}" type="pres">
      <dgm:prSet presAssocID="{63D50A5B-3E7C-419E-B2CA-835078657AF1}" presName="composite" presStyleCnt="0"/>
      <dgm:spPr/>
    </dgm:pt>
    <dgm:pt modelId="{9208144F-A4FA-4A0F-8153-5B1888537F99}" type="pres">
      <dgm:prSet presAssocID="{63D50A5B-3E7C-419E-B2CA-835078657AF1}" presName="ParentText" presStyleLbl="node1" presStyleIdx="0" presStyleCnt="1" custScaleX="83279" custScaleY="121640" custLinFactY="-45296" custLinFactNeighborX="-32505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CE0DE-9C67-4EE5-BF9C-D4E628E5621B}" type="pres">
      <dgm:prSet presAssocID="{63D50A5B-3E7C-419E-B2CA-835078657AF1}" presName="Image" presStyleLbl="bgImgPlace1" presStyleIdx="0" presStyleCnt="1" custScaleX="113353" custScaleY="84322" custLinFactNeighborX="-12648" custLinFactNeighborY="-121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8232277-50C2-4A1D-A3B9-3B7911D9618A}" type="pres">
      <dgm:prSet presAssocID="{63D50A5B-3E7C-419E-B2CA-835078657AF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84A968-8AED-4D8C-9840-D62DBD962DE3}" srcId="{00D85BF5-5825-47AE-9F3D-327D04528BA9}" destId="{63D50A5B-3E7C-419E-B2CA-835078657AF1}" srcOrd="0" destOrd="0" parTransId="{C94DBD88-4B75-40EF-84B9-BE5D1FD4D1C5}" sibTransId="{84C2F5DF-1032-4EC1-B51F-9CBD5823282B}"/>
    <dgm:cxn modelId="{5BA382FF-F4FA-4523-97D8-CA34E302B826}" type="presOf" srcId="{63D50A5B-3E7C-419E-B2CA-835078657AF1}" destId="{9208144F-A4FA-4A0F-8153-5B1888537F99}" srcOrd="0" destOrd="0" presId="urn:microsoft.com/office/officeart/2008/layout/TitledPictureBlocks"/>
    <dgm:cxn modelId="{4724FFFF-AB6A-432C-883F-0916C0193110}" type="presOf" srcId="{00D85BF5-5825-47AE-9F3D-327D04528BA9}" destId="{A0D0D6A9-C6D2-4A76-9EE9-9203D602AA66}" srcOrd="0" destOrd="0" presId="urn:microsoft.com/office/officeart/2008/layout/TitledPictureBlocks"/>
    <dgm:cxn modelId="{8CD234F7-6E2F-4226-AC54-466FC60B3F20}" type="presParOf" srcId="{A0D0D6A9-C6D2-4A76-9EE9-9203D602AA66}" destId="{89C1058B-2BDD-40BD-9B7C-851AE5C6F657}" srcOrd="0" destOrd="0" presId="urn:microsoft.com/office/officeart/2008/layout/TitledPictureBlocks"/>
    <dgm:cxn modelId="{AFDDE3A7-9E70-47DD-84B4-C1D0CB37669F}" type="presParOf" srcId="{89C1058B-2BDD-40BD-9B7C-851AE5C6F657}" destId="{9208144F-A4FA-4A0F-8153-5B1888537F99}" srcOrd="0" destOrd="0" presId="urn:microsoft.com/office/officeart/2008/layout/TitledPictureBlocks"/>
    <dgm:cxn modelId="{183F3FEA-DCFC-4CFF-A8E0-B84CCAC3C073}" type="presParOf" srcId="{89C1058B-2BDD-40BD-9B7C-851AE5C6F657}" destId="{737CE0DE-9C67-4EE5-BF9C-D4E628E5621B}" srcOrd="1" destOrd="0" presId="urn:microsoft.com/office/officeart/2008/layout/TitledPictureBlocks"/>
    <dgm:cxn modelId="{8D06CF3F-4029-4867-A402-AD63AB6069C9}" type="presParOf" srcId="{89C1058B-2BDD-40BD-9B7C-851AE5C6F657}" destId="{78232277-50C2-4A1D-A3B9-3B7911D9618A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A019E-79B5-4FAC-9DA1-2741A3795911}">
      <dsp:nvSpPr>
        <dsp:cNvPr id="0" name=""/>
        <dsp:cNvSpPr/>
      </dsp:nvSpPr>
      <dsp:spPr>
        <a:xfrm rot="5400000">
          <a:off x="1426700" y="1202341"/>
          <a:ext cx="979376" cy="111498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30380-B5F3-484C-B44D-31F5FBC5987C}">
      <dsp:nvSpPr>
        <dsp:cNvPr id="0" name=""/>
        <dsp:cNvSpPr/>
      </dsp:nvSpPr>
      <dsp:spPr>
        <a:xfrm>
          <a:off x="886213" y="28722"/>
          <a:ext cx="2210716" cy="1329952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Формирование меню, накопительной ведомости продуктового набора и химического состава</a:t>
          </a:r>
          <a:endParaRPr lang="ru-RU" sz="1600" kern="1200" dirty="0"/>
        </a:p>
      </dsp:txBody>
      <dsp:txXfrm>
        <a:off x="951148" y="93657"/>
        <a:ext cx="2080846" cy="1200082"/>
      </dsp:txXfrm>
    </dsp:sp>
    <dsp:sp modelId="{CC7682B8-340D-434B-96AE-4C6C58620C18}">
      <dsp:nvSpPr>
        <dsp:cNvPr id="0" name=""/>
        <dsp:cNvSpPr/>
      </dsp:nvSpPr>
      <dsp:spPr>
        <a:xfrm>
          <a:off x="2815918" y="226746"/>
          <a:ext cx="1199102" cy="93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65508-57E8-4F60-A32F-9DD052E0A0C2}">
      <dsp:nvSpPr>
        <dsp:cNvPr id="0" name=""/>
        <dsp:cNvSpPr/>
      </dsp:nvSpPr>
      <dsp:spPr>
        <a:xfrm rot="5400000">
          <a:off x="3000609" y="2602072"/>
          <a:ext cx="979376" cy="111498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3672177"/>
            <a:satOff val="-7688"/>
            <a:lumOff val="52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68BC0-3A3C-41B6-AD3B-5CD779125961}">
      <dsp:nvSpPr>
        <dsp:cNvPr id="0" name=""/>
        <dsp:cNvSpPr/>
      </dsp:nvSpPr>
      <dsp:spPr>
        <a:xfrm>
          <a:off x="2388041" y="1413041"/>
          <a:ext cx="2354878" cy="1360776"/>
        </a:xfrm>
        <a:prstGeom prst="roundRect">
          <a:avLst>
            <a:gd name="adj" fmla="val 1667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Подборка или разработка рецептуры, утвержденный реестр используемых блюд</a:t>
          </a:r>
          <a:endParaRPr lang="ru-RU" sz="1600" kern="1200" dirty="0"/>
        </a:p>
      </dsp:txBody>
      <dsp:txXfrm>
        <a:off x="2454481" y="1479481"/>
        <a:ext cx="2221998" cy="1227896"/>
      </dsp:txXfrm>
    </dsp:sp>
    <dsp:sp modelId="{BEB51881-9E58-4495-AC2D-11BC00031FE4}">
      <dsp:nvSpPr>
        <dsp:cNvPr id="0" name=""/>
        <dsp:cNvSpPr/>
      </dsp:nvSpPr>
      <dsp:spPr>
        <a:xfrm>
          <a:off x="4389827" y="1626477"/>
          <a:ext cx="1199102" cy="93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6400F1-CB27-4B14-8BCB-6FF275C75AD7}">
      <dsp:nvSpPr>
        <dsp:cNvPr id="0" name=""/>
        <dsp:cNvSpPr/>
      </dsp:nvSpPr>
      <dsp:spPr>
        <a:xfrm rot="5400000">
          <a:off x="4777949" y="3936485"/>
          <a:ext cx="979376" cy="111498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7344354"/>
            <a:satOff val="-15375"/>
            <a:lumOff val="10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43C3C-FD6D-4BEA-9A73-2454959C5DDF}">
      <dsp:nvSpPr>
        <dsp:cNvPr id="0" name=""/>
        <dsp:cNvSpPr/>
      </dsp:nvSpPr>
      <dsp:spPr>
        <a:xfrm>
          <a:off x="4053501" y="2832021"/>
          <a:ext cx="2905904" cy="1230140"/>
        </a:xfrm>
        <a:prstGeom prst="roundRect">
          <a:avLst>
            <a:gd name="adj" fmla="val 1667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Рекомендованные нормативными документами продукты в указанных объемах с учетом их взаимозаменяемости </a:t>
          </a:r>
          <a:endParaRPr lang="ru-RU" sz="1500" kern="1200" dirty="0"/>
        </a:p>
      </dsp:txBody>
      <dsp:txXfrm>
        <a:off x="4113562" y="2892082"/>
        <a:ext cx="2785782" cy="1110018"/>
      </dsp:txXfrm>
    </dsp:sp>
    <dsp:sp modelId="{7CE20567-D4E9-4F5A-AC91-10EDC1A1F920}">
      <dsp:nvSpPr>
        <dsp:cNvPr id="0" name=""/>
        <dsp:cNvSpPr/>
      </dsp:nvSpPr>
      <dsp:spPr>
        <a:xfrm>
          <a:off x="6167168" y="2960890"/>
          <a:ext cx="1199102" cy="93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40C8E-0585-4A05-B5F4-81D68B7BC300}">
      <dsp:nvSpPr>
        <dsp:cNvPr id="0" name=""/>
        <dsp:cNvSpPr/>
      </dsp:nvSpPr>
      <dsp:spPr>
        <a:xfrm>
          <a:off x="5930720" y="4166434"/>
          <a:ext cx="2509954" cy="1154031"/>
        </a:xfrm>
        <a:prstGeom prst="roundRect">
          <a:avLst>
            <a:gd name="adj" fmla="val 166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Двухнедельный рацион</a:t>
          </a:r>
          <a:endParaRPr lang="ru-RU" sz="1500" kern="1200" dirty="0"/>
        </a:p>
      </dsp:txBody>
      <dsp:txXfrm>
        <a:off x="5987065" y="4222779"/>
        <a:ext cx="2397264" cy="1041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D02E1-B645-4F83-B8CA-3EDA5BA4F657}">
      <dsp:nvSpPr>
        <dsp:cNvPr id="0" name=""/>
        <dsp:cNvSpPr/>
      </dsp:nvSpPr>
      <dsp:spPr>
        <a:xfrm>
          <a:off x="471449" y="203949"/>
          <a:ext cx="3103203" cy="211206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5E5D4-471A-46B0-B7E0-B11ED3F42038}">
      <dsp:nvSpPr>
        <dsp:cNvPr id="0" name=""/>
        <dsp:cNvSpPr/>
      </dsp:nvSpPr>
      <dsp:spPr>
        <a:xfrm>
          <a:off x="974926" y="33238"/>
          <a:ext cx="2096249" cy="305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Буклеты</a:t>
          </a:r>
          <a:endParaRPr lang="ru-RU" sz="1200" kern="1200" dirty="0"/>
        </a:p>
      </dsp:txBody>
      <dsp:txXfrm>
        <a:off x="974926" y="33238"/>
        <a:ext cx="2096249" cy="305844"/>
      </dsp:txXfrm>
    </dsp:sp>
    <dsp:sp modelId="{F80C74D6-C989-48D6-96E5-620587327D96}">
      <dsp:nvSpPr>
        <dsp:cNvPr id="0" name=""/>
        <dsp:cNvSpPr/>
      </dsp:nvSpPr>
      <dsp:spPr>
        <a:xfrm>
          <a:off x="4128390" y="284741"/>
          <a:ext cx="3047736" cy="20043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610FD-CA45-46D5-8535-C7F04E7A461B}">
      <dsp:nvSpPr>
        <dsp:cNvPr id="0" name=""/>
        <dsp:cNvSpPr/>
      </dsp:nvSpPr>
      <dsp:spPr>
        <a:xfrm>
          <a:off x="4604134" y="60169"/>
          <a:ext cx="2096249" cy="305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Плакаты</a:t>
          </a:r>
          <a:endParaRPr lang="ru-RU" sz="1200" kern="1200" dirty="0"/>
        </a:p>
      </dsp:txBody>
      <dsp:txXfrm>
        <a:off x="4604134" y="60169"/>
        <a:ext cx="2096249" cy="305844"/>
      </dsp:txXfrm>
    </dsp:sp>
    <dsp:sp modelId="{3D2E7538-1378-47D6-A85F-B76D925F1583}">
      <dsp:nvSpPr>
        <dsp:cNvPr id="0" name=""/>
        <dsp:cNvSpPr/>
      </dsp:nvSpPr>
      <dsp:spPr>
        <a:xfrm>
          <a:off x="526384" y="3097584"/>
          <a:ext cx="2096249" cy="177613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D3F52-7A80-49C1-A43E-F0A10CA17833}">
      <dsp:nvSpPr>
        <dsp:cNvPr id="0" name=""/>
        <dsp:cNvSpPr/>
      </dsp:nvSpPr>
      <dsp:spPr>
        <a:xfrm>
          <a:off x="2429203" y="3452694"/>
          <a:ext cx="1361605" cy="936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гипертоническая болезнь, ожирение, </a:t>
          </a:r>
          <a:r>
            <a:rPr lang="ru-RU" sz="1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дислипидемия</a:t>
          </a:r>
          <a:endParaRPr lang="ru-RU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6646" y="3480137"/>
        <a:ext cx="1306719" cy="882081"/>
      </dsp:txXfrm>
    </dsp:sp>
    <dsp:sp modelId="{72BE0E78-D200-4FAD-962F-B28467E38773}">
      <dsp:nvSpPr>
        <dsp:cNvPr id="0" name=""/>
        <dsp:cNvSpPr/>
      </dsp:nvSpPr>
      <dsp:spPr>
        <a:xfrm>
          <a:off x="380558" y="2510494"/>
          <a:ext cx="3350414" cy="6294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листовки с рекомендациями по питанию при разных соматических заболеваниях и состояниях </a:t>
          </a:r>
          <a:endParaRPr lang="ru-RU" sz="1200" kern="1200" dirty="0"/>
        </a:p>
      </dsp:txBody>
      <dsp:txXfrm>
        <a:off x="380558" y="2510494"/>
        <a:ext cx="3350414" cy="6294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CE0DE-9C67-4EE5-BF9C-D4E628E5621B}">
      <dsp:nvSpPr>
        <dsp:cNvPr id="0" name=""/>
        <dsp:cNvSpPr/>
      </dsp:nvSpPr>
      <dsp:spPr>
        <a:xfrm>
          <a:off x="0" y="448085"/>
          <a:ext cx="2995769" cy="18882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8144F-A4FA-4A0F-8153-5B1888537F99}">
      <dsp:nvSpPr>
        <dsp:cNvPr id="0" name=""/>
        <dsp:cNvSpPr/>
      </dsp:nvSpPr>
      <dsp:spPr>
        <a:xfrm>
          <a:off x="0" y="0"/>
          <a:ext cx="2200953" cy="4690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Видеоматериалы</a:t>
          </a:r>
          <a:endParaRPr lang="ru-RU" sz="1200" kern="1200" dirty="0"/>
        </a:p>
      </dsp:txBody>
      <dsp:txXfrm>
        <a:off x="0" y="0"/>
        <a:ext cx="2200953" cy="469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51816" y="3034834"/>
            <a:ext cx="4640366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Методические рекомендации по питанию детей в организованных коллективах 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7931" y="289341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в таблице </a:t>
            </a:r>
            <a:r>
              <a:rPr lang="ru-RU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источниками биологически активных веществ, которые можно использовать при приготовлении разнообразных блюд и напитков, при этом необходимо учитывать особенности их технологической обработки при расчете потерь пищевой и биологической ценности, а также контролировать качество и безопасность в соответствии с техническими регламентами и санитарными правилами.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5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и особенности составления рационов питания, обладающих защитно-адаптивным действием для детей, подверженных воздействию неблагоприятных факторов окружающей среды.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811224"/>
              </p:ext>
            </p:extLst>
          </p:nvPr>
        </p:nvGraphicFramePr>
        <p:xfrm>
          <a:off x="115503" y="1097281"/>
          <a:ext cx="8787865" cy="5329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61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u="sng" dirty="0" smtClean="0">
                <a:solidFill>
                  <a:schemeClr val="bg1"/>
                </a:solidFill>
              </a:rPr>
              <a:t>Для достижения </a:t>
            </a:r>
            <a:r>
              <a:rPr lang="ru-RU" sz="2800" u="sng" dirty="0" err="1" smtClean="0">
                <a:solidFill>
                  <a:schemeClr val="bg1"/>
                </a:solidFill>
              </a:rPr>
              <a:t>вышепоставленных</a:t>
            </a:r>
            <a:r>
              <a:rPr lang="ru-RU" sz="2800" u="sng" dirty="0" smtClean="0">
                <a:solidFill>
                  <a:schemeClr val="bg1"/>
                </a:solidFill>
              </a:rPr>
              <a:t> целей, необходимо:</a:t>
            </a:r>
            <a:endParaRPr lang="ru-RU" sz="2800" u="sng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Обогащение блюд и кулинарной </a:t>
            </a:r>
            <a:r>
              <a:rPr lang="ru-RU" dirty="0">
                <a:solidFill>
                  <a:schemeClr val="bg1"/>
                </a:solidFill>
              </a:rPr>
              <a:t>продукции пищевыми продуктами, имеющими в своем составе повышенное количество биологически активных веществ и биологически активными добавками к пище (отруби, мука зародышей пшеницы, масло зародышей пшеницы, масло льняное, фукус (морские бурые водоросли), йодированная соль);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пряностями (куркума);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пищевыми </a:t>
            </a:r>
            <a:r>
              <a:rPr lang="ru-RU" dirty="0">
                <a:solidFill>
                  <a:schemeClr val="bg1"/>
                </a:solidFill>
              </a:rPr>
              <a:t>добавками (</a:t>
            </a:r>
            <a:r>
              <a:rPr lang="ru-RU" dirty="0" err="1">
                <a:solidFill>
                  <a:schemeClr val="bg1"/>
                </a:solidFill>
              </a:rPr>
              <a:t>глютамат</a:t>
            </a:r>
            <a:r>
              <a:rPr lang="ru-RU" dirty="0">
                <a:solidFill>
                  <a:schemeClr val="bg1"/>
                </a:solidFill>
              </a:rPr>
              <a:t> натрия).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Отруби – источник пищевых волокон, которые за счет своих сорбционных свойств препятствуют всасыванию </a:t>
            </a:r>
            <a:r>
              <a:rPr lang="ru-RU" dirty="0" err="1">
                <a:solidFill>
                  <a:schemeClr val="bg1"/>
                </a:solidFill>
              </a:rPr>
              <a:t>токсикантов</a:t>
            </a:r>
            <a:r>
              <a:rPr lang="ru-RU" dirty="0">
                <a:solidFill>
                  <a:schemeClr val="bg1"/>
                </a:solidFill>
              </a:rPr>
              <a:t> из желудочно-кишечного тракта и уменьшают время контакта с ксенобиотиками за счет усиления перистальтики.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73" y="3878142"/>
            <a:ext cx="3740163" cy="249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8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2609" y="2178483"/>
            <a:ext cx="6858000" cy="165576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Продукцией обогащения отрубями являются мясные и рыбные блюда из котлетной массы (рубленные изделий), супы, мучные и булочные изделия, гарниры, блюда из творога. Отруби добавляются в рецептуры взамен пшеничного хлеба, пшеничной муки или как дополнительный компонент.</a:t>
            </a:r>
          </a:p>
        </p:txBody>
      </p:sp>
    </p:spTree>
    <p:extLst>
      <p:ext uri="{BB962C8B-B14F-4D97-AF65-F5344CB8AC3E}">
        <p14:creationId xmlns:p14="http://schemas.microsoft.com/office/powerpoint/2010/main" val="34974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4337" y="1454727"/>
            <a:ext cx="6858000" cy="25561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блюд мукой зародышей пшеницы обусловлено наличием в ее составе незаменимых аминокислот, пищевых волокон (10-15%) и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витаминов.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Муку зародышей пшеницы добавляют в аналогичные блюда, что и отруби.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9" y="4114799"/>
            <a:ext cx="3338945" cy="25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2673" y="104054"/>
            <a:ext cx="7772400" cy="220272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Добавление в рецептуры фукуса обусловлено содержанием в его составе йода,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альгинатов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белка.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265218"/>
            <a:ext cx="6858000" cy="2992582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Фукус рекомендуется добавлять в рыбные или мясные блюда из котлетной массы, мучные изделия, суп в количестве не более 1 г на блюдо 1-2 раза в неделю.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55" y="3810000"/>
            <a:ext cx="4088822" cy="272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7527" y="484765"/>
            <a:ext cx="6858000" cy="165576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Обогащение блюд куркумой обусловлено содержанием в ней </a:t>
            </a:r>
            <a:r>
              <a:rPr lang="ru-RU" sz="2800" dirty="0" err="1">
                <a:solidFill>
                  <a:schemeClr val="bg1"/>
                </a:solidFill>
              </a:rPr>
              <a:t>куркумина</a:t>
            </a:r>
            <a:r>
              <a:rPr lang="ru-RU" sz="2800" dirty="0">
                <a:solidFill>
                  <a:schemeClr val="bg1"/>
                </a:solidFill>
              </a:rPr>
              <a:t>, обладающего антиоксидантным, антигипоксическим, антиканцерогенным свойствами, а также антитоксическим эффектом при действии </a:t>
            </a:r>
            <a:r>
              <a:rPr lang="ru-RU" sz="2800" dirty="0" err="1">
                <a:solidFill>
                  <a:schemeClr val="bg1"/>
                </a:solidFill>
              </a:rPr>
              <a:t>нейротропных</a:t>
            </a:r>
            <a:r>
              <a:rPr lang="ru-RU" sz="2800" dirty="0">
                <a:solidFill>
                  <a:schemeClr val="bg1"/>
                </a:solidFill>
              </a:rPr>
              <a:t> ядов. Указанную пряность добавляют в гарниры из риса, капусты, а также мучные изделия. Рекомендуемое количество добавления куркумы в блюда составляет 0,2 г на порцию.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" y="4696690"/>
            <a:ext cx="2953709" cy="196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9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42900"/>
            <a:ext cx="7886699" cy="58340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добавка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в организме трансформируется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глутаминовую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кислоту, которая обладает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детоксикационным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свойством по отношению к тяжелым металлам в процессе реакций конъюгации и трансформации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токсикантов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 ТС 029/2012 допускается максимальный уровень соли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в продукции 10 г/кг.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используется в блюдах в качестве частичного заменителя поваренной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соли.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обогащения рациона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глутаматом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допускается изготовление смеси на основе соли, где соотношение соли к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9:1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38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53292"/>
            <a:ext cx="7886699" cy="5823672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блюд растительными маслами такими, как льняное, оливковое, зародышей пшеницы рекомендуется из-за содержания в них большого количества ненасыщенных жирных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богаты ω-3 жирными кислотами льняное масло, а ω-6 – масло зародышей пшеницы, кукурузное и подсолнечное. Оптимальное соотношение данных кислот для детей согласно нормам физиологической потребности (МР 2.3.1.2432-08) составляет 1:4-6. Данное соотношение можно получить путем смешивания масел, например, льняное с подсолнечным в соотношении 1:4 или подсолнечное с маслом зародышей пшеницы 1:1. </a:t>
            </a:r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Обогащаются блюда, не требующие тепловой обработки (салаты).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64" y="322728"/>
            <a:ext cx="4769349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829" y="2654662"/>
            <a:ext cx="6738800" cy="371130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опускается </a:t>
            </a:r>
            <a:r>
              <a:rPr lang="ru-RU" dirty="0">
                <a:solidFill>
                  <a:schemeClr val="bg1"/>
                </a:solidFill>
              </a:rPr>
              <a:t>внесение изменений в набор компонентов, входящих в рецептуры блюд, способствующих улучшению их вкусовых качеств. При этом основные органолептические показатели и специфика изделий не должна изменяться.</a:t>
            </a:r>
          </a:p>
        </p:txBody>
      </p:sp>
    </p:spTree>
    <p:extLst>
      <p:ext uri="{BB962C8B-B14F-4D97-AF65-F5344CB8AC3E}">
        <p14:creationId xmlns:p14="http://schemas.microsoft.com/office/powerpoint/2010/main" val="6667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	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рационах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использоваться продукты питания с высокой биологической ценностью, в том числе специализированные: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70000"/>
            <a:ext cx="8313219" cy="5361806"/>
          </a:xfrm>
        </p:spPr>
        <p:txBody>
          <a:bodyPr>
            <a:normAutofit fontScale="85000" lnSpcReduction="20000"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 -	</a:t>
            </a:r>
            <a:r>
              <a:rPr lang="ru-RU" i="1" dirty="0">
                <a:solidFill>
                  <a:schemeClr val="bg1"/>
                </a:solidFill>
              </a:rPr>
              <a:t>из мясных продуктов (говядина (телятина), индейка, цыпленок, свинина (по убыванию содержания насыщенных жиров и </a:t>
            </a:r>
            <a:r>
              <a:rPr lang="ru-RU" i="1" dirty="0" smtClean="0">
                <a:solidFill>
                  <a:schemeClr val="bg1"/>
                </a:solidFill>
              </a:rPr>
              <a:t>железа));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из рыбных продуктов предпочтение отдается горбуше, сельди, как наиболее богатым полиненасыщенными жирными кислотами</a:t>
            </a:r>
            <a:r>
              <a:rPr lang="ru-RU" i="1" dirty="0" smtClean="0">
                <a:solidFill>
                  <a:schemeClr val="bg1"/>
                </a:solidFill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из растительных масел предпочтительно выбирать такие масла, в которых наиболее высокое содержание омега-3 жирных кислот. К ним относятся: льняное, тыквенное, зародышей </a:t>
            </a:r>
            <a:r>
              <a:rPr lang="ru-RU" i="1" dirty="0" smtClean="0">
                <a:solidFill>
                  <a:schemeClr val="bg1"/>
                </a:solidFill>
              </a:rPr>
              <a:t>пшеницы</a:t>
            </a:r>
            <a:r>
              <a:rPr lang="ru-RU" i="1" dirty="0">
                <a:solidFill>
                  <a:schemeClr val="bg1"/>
                </a:solidFill>
              </a:rPr>
              <a:t>;</a:t>
            </a:r>
            <a:endParaRPr lang="ru-RU" i="1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ржаные, пшеничные, рисовые отруби, содержащие большое количество </a:t>
            </a:r>
            <a:r>
              <a:rPr lang="ru-RU" i="1" dirty="0" smtClean="0">
                <a:solidFill>
                  <a:schemeClr val="bg1"/>
                </a:solidFill>
              </a:rPr>
              <a:t>клетчатки</a:t>
            </a:r>
            <a:r>
              <a:rPr lang="ru-RU" i="1" dirty="0">
                <a:solidFill>
                  <a:schemeClr val="bg1"/>
                </a:solidFill>
              </a:rPr>
              <a:t>;</a:t>
            </a:r>
            <a:endParaRPr lang="ru-RU" i="1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бобовые, разнообразные овощи, в том числе быстрозамороженные для </a:t>
            </a:r>
            <a:r>
              <a:rPr lang="ru-RU" i="1" dirty="0" err="1">
                <a:solidFill>
                  <a:schemeClr val="bg1"/>
                </a:solidFill>
              </a:rPr>
              <a:t>подгарнировки</a:t>
            </a:r>
            <a:r>
              <a:rPr lang="ru-RU" i="1" dirty="0">
                <a:solidFill>
                  <a:schemeClr val="bg1"/>
                </a:solidFill>
              </a:rPr>
              <a:t> (фасоль, зеленый горох, различные виды капусты, кабачки,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 err="1">
                <a:solidFill>
                  <a:schemeClr val="bg1"/>
                </a:solidFill>
              </a:rPr>
              <a:t>балгарский</a:t>
            </a:r>
            <a:r>
              <a:rPr lang="ru-RU" i="1" dirty="0">
                <a:solidFill>
                  <a:schemeClr val="bg1"/>
                </a:solidFill>
              </a:rPr>
              <a:t> перец</a:t>
            </a:r>
            <a:r>
              <a:rPr lang="ru-RU" i="1" dirty="0" smtClean="0">
                <a:solidFill>
                  <a:schemeClr val="bg1"/>
                </a:solidFill>
              </a:rPr>
              <a:t>);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йодированная соль, а также соль с пониженным содержанием натрия</a:t>
            </a:r>
            <a:r>
              <a:rPr lang="ru-RU" i="1" dirty="0" smtClean="0">
                <a:solidFill>
                  <a:schemeClr val="bg1"/>
                </a:solidFill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морская капуста и фукус, которые содержат большое количество йода и </a:t>
            </a:r>
            <a:r>
              <a:rPr lang="ru-RU" i="1" dirty="0" err="1">
                <a:solidFill>
                  <a:schemeClr val="bg1"/>
                </a:solidFill>
              </a:rPr>
              <a:t>альгинатов</a:t>
            </a:r>
            <a:r>
              <a:rPr lang="ru-RU" i="1" dirty="0">
                <a:solidFill>
                  <a:schemeClr val="bg1"/>
                </a:solidFill>
              </a:rPr>
              <a:t> (сорбенты </a:t>
            </a:r>
            <a:r>
              <a:rPr lang="ru-RU" i="1" dirty="0" err="1">
                <a:solidFill>
                  <a:schemeClr val="bg1"/>
                </a:solidFill>
              </a:rPr>
              <a:t>токсикантов</a:t>
            </a:r>
            <a:r>
              <a:rPr lang="ru-RU" i="1" dirty="0">
                <a:solidFill>
                  <a:schemeClr val="bg1"/>
                </a:solidFill>
              </a:rPr>
              <a:t>);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i="1" dirty="0">
                <a:solidFill>
                  <a:schemeClr val="bg1"/>
                </a:solidFill>
              </a:rPr>
              <a:t>-	пищевая добавка </a:t>
            </a:r>
            <a:r>
              <a:rPr lang="ru-RU" i="1" dirty="0" err="1">
                <a:solidFill>
                  <a:schemeClr val="bg1"/>
                </a:solidFill>
              </a:rPr>
              <a:t>глутаминовая</a:t>
            </a:r>
            <a:r>
              <a:rPr lang="ru-RU" i="1" dirty="0">
                <a:solidFill>
                  <a:schemeClr val="bg1"/>
                </a:solidFill>
              </a:rPr>
              <a:t> кислота и ее соли в соответствии с требованиями безопасности ТР ТС 029/2012 </a:t>
            </a:r>
          </a:p>
        </p:txBody>
      </p:sp>
    </p:spTree>
    <p:extLst>
      <p:ext uri="{BB962C8B-B14F-4D97-AF65-F5344CB8AC3E}">
        <p14:creationId xmlns:p14="http://schemas.microsoft.com/office/powerpoint/2010/main" val="40632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70000"/>
            <a:ext cx="7886699" cy="4072021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Рационы должны быть направлены на коррекцию пищевых привычек детей к употреблению жирной, сладкой и соленой пищи. Рекомендуется в стандартных рецептурах снизить содержание соли до 0,5-1 г на порцию, сахара (до 10-12 г на порцию напитка) и насыщенных жиров, частично заменив их на растительные масла, сохраняя рекомендованный санитарным законодательством продуктовый набор.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69" y="4158115"/>
            <a:ext cx="3272590" cy="215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изготовлении блюд должен использоваться щадящий режим (тушение, запекание). Запрещается использование технологии жарки, за исключением обжарки при необходимости использования данной кулинарной обработки для придания заданных органолептических свойств готовому блюду.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81" y="4235116"/>
            <a:ext cx="3627655" cy="20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0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398" y="133084"/>
            <a:ext cx="7886699" cy="1047221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поведенческими факторами риска для здоровья детей. Мониторинг состояния здоровья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мотивации на здоровый образ жизни и питания необходимо на регулярной основе проводить санитарно-просветительскую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 том числе по вопросам культуры питания.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здоровья детей позволяет дополнительно мотивировать родителей и сотрудников детских организаций к здоровому образу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жизни,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правильному отношению к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питанию.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рекомендуется оценивать по данным медицинских осмотров и анкетным данным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учащихся и их родителей, с целью выяснения, устраивает ли их организация питания в школе.</a:t>
            </a:r>
          </a:p>
          <a:p>
            <a:pPr marL="0" indent="0" algn="just">
              <a:buNone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разрабатывать и использовать следующие форматы санитарно-просветительской работы: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341801"/>
              </p:ext>
            </p:extLst>
          </p:nvPr>
        </p:nvGraphicFramePr>
        <p:xfrm>
          <a:off x="628650" y="1270000"/>
          <a:ext cx="78867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14318647"/>
              </p:ext>
            </p:extLst>
          </p:nvPr>
        </p:nvGraphicFramePr>
        <p:xfrm>
          <a:off x="5082139" y="3869356"/>
          <a:ext cx="4061861" cy="268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382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40632"/>
            <a:ext cx="7886699" cy="593633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возможности переименования школьных столовых в такие названия как: «Мой школьный ресторан», «Школьное кафе» и соответствующие зоны раздачи, а так же наименование блюд в меню. 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Уделить внимание эстетичности внешнего вида приготовляемых блюд и их разнообразия, а так же их подача.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ассортимента буфетной продукции (включение холодных закусок), оформление стеллажей с продуктами здорового питания.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возможность замены столовой посуды на более современную (граненный стакан заменить на чашку, подачу супа осуществлять в супницах и пр. )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по типу «Бизнес-ланча»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9" y="3251734"/>
            <a:ext cx="3800776" cy="31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89" y="231005"/>
            <a:ext cx="3986620" cy="27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6" y="147589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6" y="3251735"/>
            <a:ext cx="4148344" cy="31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1620" y="2967335"/>
            <a:ext cx="7500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5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8518" y="830879"/>
            <a:ext cx="6858000" cy="1655762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>
                <a:solidFill>
                  <a:schemeClr val="bg1"/>
                </a:solidFill>
              </a:rPr>
              <a:t>Методические </a:t>
            </a:r>
            <a:r>
              <a:rPr lang="ru-RU" sz="9600" dirty="0" smtClean="0">
                <a:solidFill>
                  <a:schemeClr val="bg1"/>
                </a:solidFill>
              </a:rPr>
              <a:t>рекомендации по питанию детей в организованных коллективах (МР) предназначены для:</a:t>
            </a:r>
          </a:p>
          <a:p>
            <a:pPr algn="just"/>
            <a:r>
              <a:rPr lang="ru-RU" sz="9600" dirty="0" smtClean="0">
                <a:solidFill>
                  <a:schemeClr val="bg1"/>
                </a:solidFill>
              </a:rPr>
              <a:t>-органов</a:t>
            </a:r>
            <a:r>
              <a:rPr lang="ru-RU" sz="9600" dirty="0">
                <a:solidFill>
                  <a:schemeClr val="bg1"/>
                </a:solidFill>
              </a:rPr>
              <a:t>, уполномоченных осуществлять федеральный государственный надзор (контроль) за соблюдением требований санитарного </a:t>
            </a:r>
            <a:r>
              <a:rPr lang="ru-RU" sz="9600" dirty="0" smtClean="0">
                <a:solidFill>
                  <a:schemeClr val="bg1"/>
                </a:solidFill>
              </a:rPr>
              <a:t>законодательства;</a:t>
            </a:r>
          </a:p>
          <a:p>
            <a:pPr algn="just"/>
            <a:r>
              <a:rPr lang="ru-RU" sz="9600" dirty="0" smtClean="0">
                <a:solidFill>
                  <a:schemeClr val="bg1"/>
                </a:solidFill>
              </a:rPr>
              <a:t>- </a:t>
            </a:r>
            <a:r>
              <a:rPr lang="ru-RU" sz="9600" dirty="0">
                <a:solidFill>
                  <a:schemeClr val="bg1"/>
                </a:solidFill>
              </a:rPr>
              <a:t>специалистов образовательных организаций, деятельность которых связана с вопросами организации питания детей.</a:t>
            </a:r>
          </a:p>
          <a:p>
            <a:endParaRPr lang="ru-RU" sz="8000" dirty="0" smtClean="0">
              <a:solidFill>
                <a:schemeClr val="bg1"/>
              </a:solidFill>
            </a:endParaRPr>
          </a:p>
          <a:p>
            <a:endParaRPr lang="ru-RU" sz="8000" dirty="0">
              <a:solidFill>
                <a:schemeClr val="bg1"/>
              </a:solidFill>
            </a:endParaRPr>
          </a:p>
          <a:p>
            <a:endParaRPr lang="ru-RU" sz="8000" dirty="0">
              <a:solidFill>
                <a:schemeClr val="bg1"/>
              </a:solidFill>
            </a:endParaRPr>
          </a:p>
          <a:p>
            <a:pPr algn="r"/>
            <a:r>
              <a:rPr lang="ru-RU" sz="17600" dirty="0" smtClean="0">
                <a:solidFill>
                  <a:srgbClr val="FFFF00"/>
                </a:solidFill>
              </a:rPr>
              <a:t>!   </a:t>
            </a:r>
            <a:r>
              <a:rPr lang="ru-RU" sz="9600" dirty="0" smtClean="0">
                <a:solidFill>
                  <a:schemeClr val="bg1"/>
                </a:solidFill>
              </a:rPr>
              <a:t>В </a:t>
            </a:r>
            <a:r>
              <a:rPr lang="ru-RU" sz="9600" dirty="0">
                <a:solidFill>
                  <a:schemeClr val="bg1"/>
                </a:solidFill>
              </a:rPr>
              <a:t>МР даны рекомендации по составлению рационов питания для детей, проживающих в условиях неблагоприятного воздействия окружающей среды. Дано примерное двухнедельное меню для детей школьного возраста и сборник </a:t>
            </a:r>
            <a:r>
              <a:rPr lang="ru-RU" sz="9600" dirty="0" smtClean="0">
                <a:solidFill>
                  <a:schemeClr val="bg1"/>
                </a:solidFill>
              </a:rPr>
              <a:t>рецептур.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7719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51" y="402591"/>
            <a:ext cx="7886699" cy="1047221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</a:rPr>
              <a:t>Настоящие МР предлагают подходы к обеспечению детей рациональным питанием, которое будет </a:t>
            </a:r>
            <a:r>
              <a:rPr lang="ru-RU" sz="2800" dirty="0" smtClean="0">
                <a:solidFill>
                  <a:schemeClr val="bg1"/>
                </a:solidFill>
              </a:rPr>
              <a:t>отвечать: 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40" name="Group 37"/>
          <p:cNvGrpSpPr>
            <a:grpSpLocks/>
          </p:cNvGrpSpPr>
          <p:nvPr/>
        </p:nvGrpSpPr>
        <p:grpSpPr bwMode="auto">
          <a:xfrm>
            <a:off x="2935939" y="1476042"/>
            <a:ext cx="6003274" cy="1242862"/>
            <a:chOff x="1057" y="1152"/>
            <a:chExt cx="3783" cy="618"/>
          </a:xfrm>
        </p:grpSpPr>
        <p:sp>
          <p:nvSpPr>
            <p:cNvPr id="141" name="AutoShape 22"/>
            <p:cNvSpPr>
              <a:spLocks noChangeArrowheads="1"/>
            </p:cNvSpPr>
            <p:nvPr/>
          </p:nvSpPr>
          <p:spPr bwMode="gray">
            <a:xfrm>
              <a:off x="1344" y="1152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79DAF"/>
                </a:gs>
                <a:gs pos="100000">
                  <a:srgbClr val="A79DAF">
                    <a:gamma/>
                    <a:tint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AutoShape 23"/>
            <p:cNvSpPr>
              <a:spLocks noChangeArrowheads="1"/>
            </p:cNvSpPr>
            <p:nvPr/>
          </p:nvSpPr>
          <p:spPr bwMode="gray">
            <a:xfrm>
              <a:off x="1057" y="1188"/>
              <a:ext cx="3783" cy="43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79DAF">
                    <a:gamma/>
                    <a:tint val="54510"/>
                    <a:invGamma/>
                  </a:srgbClr>
                </a:gs>
                <a:gs pos="100000">
                  <a:srgbClr val="A79DA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Text Box 24"/>
            <p:cNvSpPr txBox="1">
              <a:spLocks noChangeArrowheads="1"/>
            </p:cNvSpPr>
            <p:nvPr/>
          </p:nvSpPr>
          <p:spPr bwMode="gray">
            <a:xfrm>
              <a:off x="1488" y="1188"/>
              <a:ext cx="2640" cy="58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физиологическим потребностям растущего организма в пищевых веществах и энергии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4" name="Group 38"/>
          <p:cNvGrpSpPr>
            <a:grpSpLocks/>
          </p:cNvGrpSpPr>
          <p:nvPr/>
        </p:nvGrpSpPr>
        <p:grpSpPr bwMode="auto">
          <a:xfrm>
            <a:off x="2973388" y="2819814"/>
            <a:ext cx="6005513" cy="811530"/>
            <a:chOff x="1356" y="1584"/>
            <a:chExt cx="3060" cy="348"/>
          </a:xfrm>
        </p:grpSpPr>
        <p:sp>
          <p:nvSpPr>
            <p:cNvPr id="145" name="AutoShape 25"/>
            <p:cNvSpPr>
              <a:spLocks noChangeArrowheads="1"/>
            </p:cNvSpPr>
            <p:nvPr/>
          </p:nvSpPr>
          <p:spPr bwMode="gray">
            <a:xfrm>
              <a:off x="1356" y="1584"/>
              <a:ext cx="3060" cy="3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2A1D0"/>
                </a:gs>
                <a:gs pos="100000">
                  <a:srgbClr val="92A1D0">
                    <a:gamma/>
                    <a:tint val="48627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6" name="AutoShape 26"/>
            <p:cNvSpPr>
              <a:spLocks noChangeArrowheads="1"/>
            </p:cNvSpPr>
            <p:nvPr/>
          </p:nvSpPr>
          <p:spPr bwMode="gray">
            <a:xfrm>
              <a:off x="1404" y="1620"/>
              <a:ext cx="2970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2A1D0">
                    <a:gamma/>
                    <a:tint val="66667"/>
                    <a:invGamma/>
                  </a:srgbClr>
                </a:gs>
                <a:gs pos="100000">
                  <a:srgbClr val="92A1D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Text Box 27"/>
            <p:cNvSpPr txBox="1">
              <a:spLocks noChangeArrowheads="1"/>
            </p:cNvSpPr>
            <p:nvPr/>
          </p:nvSpPr>
          <p:spPr bwMode="gray">
            <a:xfrm>
              <a:off x="1416" y="1634"/>
              <a:ext cx="2640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2" name="Group 40"/>
          <p:cNvGrpSpPr>
            <a:grpSpLocks/>
          </p:cNvGrpSpPr>
          <p:nvPr/>
        </p:nvGrpSpPr>
        <p:grpSpPr bwMode="auto">
          <a:xfrm>
            <a:off x="2973388" y="3830640"/>
            <a:ext cx="6130926" cy="1077913"/>
            <a:chOff x="1069" y="2563"/>
            <a:chExt cx="3862" cy="679"/>
          </a:xfrm>
        </p:grpSpPr>
        <p:sp>
          <p:nvSpPr>
            <p:cNvPr id="154" name="AutoShape 32"/>
            <p:cNvSpPr>
              <a:spLocks noChangeArrowheads="1"/>
            </p:cNvSpPr>
            <p:nvPr/>
          </p:nvSpPr>
          <p:spPr bwMode="gray">
            <a:xfrm>
              <a:off x="1069" y="2563"/>
              <a:ext cx="3862" cy="6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2A1D0">
                    <a:gamma/>
                    <a:tint val="66667"/>
                    <a:invGamma/>
                  </a:srgbClr>
                </a:gs>
                <a:gs pos="100000">
                  <a:srgbClr val="92A1D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Text Box 33"/>
            <p:cNvSpPr txBox="1">
              <a:spLocks noChangeArrowheads="1"/>
            </p:cNvSpPr>
            <p:nvPr/>
          </p:nvSpPr>
          <p:spPr bwMode="gray">
            <a:xfrm>
              <a:off x="1524" y="2563"/>
              <a:ext cx="2640" cy="67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способствовать повышению защитных и адаптационных механизмов организма к условиям воздействия неблагоприятных факторов окружающей среды </a:t>
              </a:r>
              <a:endPara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505200" y="28198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обеспечивать нормальное гармоничное развитие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40545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16" y="2541070"/>
            <a:ext cx="2101858" cy="18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6612" y="4560588"/>
            <a:ext cx="4324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Разработаны в соответствии с действующими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нормативными документами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6612" y="1274107"/>
            <a:ext cx="246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	</a:t>
            </a:r>
            <a:r>
              <a:rPr lang="ru-RU" sz="1600" b="1" dirty="0">
                <a:solidFill>
                  <a:schemeClr val="bg1"/>
                </a:solidFill>
              </a:rPr>
              <a:t>ТР ТС 021/2011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1764" y="76039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>
                <a:solidFill>
                  <a:schemeClr val="bg1"/>
                </a:solidFill>
              </a:rPr>
              <a:t>Федеральный   закон 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от   30.03.1999   N   52-ФЗ </a:t>
            </a:r>
            <a:r>
              <a:rPr lang="ru-RU" dirty="0"/>
              <a:t>	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4783" y="1691565"/>
            <a:ext cx="284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2.3.2.1940-05. 2.3.2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386" y="2687235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2.4.5.2409-08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2460" y="362693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 </a:t>
            </a:r>
            <a:r>
              <a:rPr lang="ru-RU" sz="1600" b="1" dirty="0">
                <a:solidFill>
                  <a:schemeClr val="bg1"/>
                </a:solidFill>
              </a:rPr>
              <a:t>2.4.4.2599-10.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8029" y="4689402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dirty="0" smtClean="0">
                <a:solidFill>
                  <a:schemeClr val="bg1"/>
                </a:solidFill>
              </a:rPr>
              <a:t>СанПиН </a:t>
            </a:r>
            <a:r>
              <a:rPr lang="ru-RU" dirty="0">
                <a:solidFill>
                  <a:schemeClr val="bg1"/>
                </a:solidFill>
              </a:rPr>
              <a:t>2.4.2.2842-11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304" y="1691565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2.4.2.2843-11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019" y="2406316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2.4.4.3155-13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266" y="3061926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2.4.1.3049-13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53" y="3811603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2.4.1.3147-13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56" y="4562487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2.4.4.3172-14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019" y="5399773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2.4.3259-15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8150" y="5915964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СанПиН </a:t>
            </a:r>
            <a:r>
              <a:rPr lang="ru-RU" sz="1600" b="1" dirty="0">
                <a:solidFill>
                  <a:schemeClr val="bg1"/>
                </a:solidFill>
              </a:rPr>
              <a:t>2.4.2.3286-15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4754" y="59605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МР </a:t>
            </a:r>
            <a:r>
              <a:rPr lang="ru-RU" sz="1600" b="1" dirty="0">
                <a:solidFill>
                  <a:schemeClr val="bg1"/>
                </a:solidFill>
              </a:rPr>
              <a:t>2.3.1.2432-08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5001" y="539977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МР </a:t>
            </a:r>
            <a:r>
              <a:rPr lang="ru-RU" sz="1600" b="1" dirty="0">
                <a:solidFill>
                  <a:schemeClr val="bg1"/>
                </a:solidFill>
              </a:rPr>
              <a:t>2.4.5.0107-15. 2.4.5.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4261" y="614518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1600" b="1" dirty="0" smtClean="0">
                <a:solidFill>
                  <a:schemeClr val="bg1"/>
                </a:solidFill>
              </a:rPr>
              <a:t>МР </a:t>
            </a:r>
            <a:r>
              <a:rPr lang="ru-RU" sz="1600" b="1" dirty="0">
                <a:solidFill>
                  <a:schemeClr val="bg1"/>
                </a:solidFill>
              </a:rPr>
              <a:t>2.3.1.1915-04 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3845806" y="1691565"/>
            <a:ext cx="177554" cy="71475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5515276" y="2775649"/>
            <a:ext cx="914400" cy="20818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7412730">
            <a:off x="4557077" y="1774965"/>
            <a:ext cx="1038539" cy="1674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 rot="18594756">
            <a:off x="5391583" y="2155142"/>
            <a:ext cx="577516" cy="15396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582652" y="3719270"/>
            <a:ext cx="1058733" cy="18466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2719161">
            <a:off x="2820922" y="2137754"/>
            <a:ext cx="578738" cy="1970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2836769" y="2513086"/>
            <a:ext cx="304538" cy="1846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2707678" y="3154259"/>
            <a:ext cx="511361" cy="18466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2801345" y="3901801"/>
            <a:ext cx="375385" cy="18466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Стрелка вверх 1024"/>
          <p:cNvSpPr/>
          <p:nvPr/>
        </p:nvSpPr>
        <p:spPr>
          <a:xfrm>
            <a:off x="4621096" y="5116488"/>
            <a:ext cx="189254" cy="999820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Стрелка вправо 1026"/>
          <p:cNvSpPr/>
          <p:nvPr/>
        </p:nvSpPr>
        <p:spPr>
          <a:xfrm rot="18797390">
            <a:off x="2202770" y="5121037"/>
            <a:ext cx="738008" cy="15906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Стрелка вправо 1028"/>
          <p:cNvSpPr/>
          <p:nvPr/>
        </p:nvSpPr>
        <p:spPr>
          <a:xfrm rot="17319530">
            <a:off x="3141307" y="5399773"/>
            <a:ext cx="793276" cy="18466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Стрелка влево 1029"/>
          <p:cNvSpPr/>
          <p:nvPr/>
        </p:nvSpPr>
        <p:spPr>
          <a:xfrm rot="2884321">
            <a:off x="5679932" y="5428682"/>
            <a:ext cx="856603" cy="21165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	условиях экологического риска для здоровья детей питание должно рассматриваться как фактор, повышающий защитно-адаптационные возможности детского организма. Воздействие на детей неблагоприятных химических факторов, поступающих из окружающей среды, приводит к истощению функциональных возможностей организма, поэтому для поддержания нормального метаболизма необходимо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дополнительное, бездефицитное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биологически активных пищевых веществ с рационом питания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9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принципам защитно-адаптационного питания относятся: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270000"/>
            <a:ext cx="8409472" cy="5419558"/>
          </a:xfrm>
        </p:spPr>
        <p:txBody>
          <a:bodyPr>
            <a:normAutofit fontScale="400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5000" dirty="0">
                <a:solidFill>
                  <a:schemeClr val="bg1"/>
                </a:solidFill>
              </a:rPr>
              <a:t> </a:t>
            </a: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связывание металлов и конкурентное взаимодействие в пределах слизистых оболочек;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абсорбции тяжелых металлов и защита слизистых желудка;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 на поджелудочную железу и печень;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витаминов, ускоряющих течение метаболических реакций и нейтрализацию </a:t>
            </a:r>
            <a:r>
              <a:rPr lang="ru-RU" sz="5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токсикантов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организма к гипоксии;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5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генотоксического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нейротоксического эффекта;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аллергической нагрузки посредством выведения токсических циркулирующих комплексов из организма;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антиоксидантное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(прямое и опосредованное);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иммунокоррекция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</a:t>
            </a:r>
            <a:r>
              <a:rPr lang="ru-RU" sz="5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репаративных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реакций слизистой </a:t>
            </a:r>
            <a:r>
              <a:rPr lang="ru-RU" sz="5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бронхо-легочной </a:t>
            </a:r>
            <a:r>
              <a:rPr lang="ru-RU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в том числе самоочищения респираторного тракта от попадающих в него пылевых частиц.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273" y="0"/>
            <a:ext cx="7886699" cy="858318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наиболее значимых продуктов и пищевых биологически активных веществ, обеспечивающих включение защитно-адаптационных механизмов в организме представлен в таблице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896916"/>
              </p:ext>
            </p:extLst>
          </p:nvPr>
        </p:nvGraphicFramePr>
        <p:xfrm>
          <a:off x="269506" y="881900"/>
          <a:ext cx="8768615" cy="58206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389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14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38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6491">
                <a:tc>
                  <a:txBody>
                    <a:bodyPr/>
                    <a:lstStyle/>
                    <a:p>
                      <a:pPr marL="2667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Эффекты воздействия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Пищевые биологически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63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Продукты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активные вещества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Замедление абсорбции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Клетчатка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Крупы (греча, овес), бобовые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сельдерей, спаржа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Прямое связывание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Пищевые волокна (слизи,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Овсяная, рисовая крупа,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тяжелых металлов 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пектины, альгинаты)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свекла, морковь, капуста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конкурентное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Белки растительного 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белокочанная, краснокочанная,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взаимодействие в пределах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животного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брюссельская, брокколи, фрукты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слизистых оболочек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происхождения, ди- 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 ягоды, овощные, плодовые и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трипептиды (конкуренция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фруктовые соки с мякотью,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при всасывании),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морская капуста.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Железо, кальций,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репа, чеснок, мука зародышей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Витамины (рибофлавин,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пшеницы, печень, рыба, творог,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аскорбиновая кислота)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молочные продукты.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Защита слизистых желудка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Обволакивающие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Абрикосы, сливы, абрикосовые,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вещества (камеди, агар-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вишневые и сливовые джемы,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агар, карагаидин,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овсяная и рисовая каши,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фукоидин, слизи,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кисели, морская капуста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пектины, альгинаты)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Снижение нагрузки на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Белки (ферменты,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Молочные продукты, яйцо, мука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поджелудочную железу 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аминокислоты): лизин,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зародышей пшеницы,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печень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метионин, треонин,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растительные масла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фенилаланин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Фосфолипиды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Витамины группы В, РР,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холин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Ускорение течения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Белки (ферменты)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Мясо, птица, рыба, творог, мука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метаболических реакций,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Гликозиды (индол,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зародышей пшеницы,  крупы,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модуляция ферментов I 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сульфафарафоны)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болгарский перец, крестоцветные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56491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II фазы детоксикации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Витамины группы В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(все виды капусты в том числе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Полифенолы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квашенная белокочанная, редис,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Минеральные вещества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</a:rPr>
                        <a:t>крес</a:t>
                      </a:r>
                      <a:r>
                        <a:rPr lang="ru-RU" sz="1050" dirty="0">
                          <a:effectLst/>
                        </a:rPr>
                        <a:t>-салат), кабачки, помидоры,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тыква, цитрусовые, фрукты и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57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овощи,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7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33513" y="1668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33513" y="1668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19767"/>
              </p:ext>
            </p:extLst>
          </p:nvPr>
        </p:nvGraphicFramePr>
        <p:xfrm>
          <a:off x="952901" y="635254"/>
          <a:ext cx="7584707" cy="195707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379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76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171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Повышение устойчивости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Белки аминокислоты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Мясо, птица, рыба, творог, овощи,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организма к гипоксии.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(лейцин, изолейцин,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фрукты, зелень, бобовые, морская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Восстановление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валин)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капуста, чеснок, зерновые (хлеб,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энергообмена</a:t>
                      </a:r>
                      <a:r>
                        <a:rPr lang="ru-RU" sz="1200" dirty="0">
                          <a:effectLst/>
                        </a:rPr>
                        <a:t> на клеточном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Органические кислоты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каши)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уровне (клеточного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Железо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дыхания)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Витамины группы 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Снижение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Белки (незаменимые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Творог, нежирные сорта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генотоксического эффекта,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аминокислоты)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говядины, печень, кура, рыба,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восстановление ДНК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Фолиевая кислота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мука зародышей пшеницы,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брокколи, брюссельская капуста,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90795"/>
              </p:ext>
            </p:extLst>
          </p:nvPr>
        </p:nvGraphicFramePr>
        <p:xfrm>
          <a:off x="952900" y="2621460"/>
          <a:ext cx="7603957" cy="4109847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385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35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45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Снижение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Фосфолипиды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Морская рыба, яйца,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нейротоксического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Витамины группы В, РР, 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растительные масла,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эффекта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Микро- и макроэлементы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масло зародышей пшеницы, мука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Белки (</a:t>
                      </a:r>
                      <a:r>
                        <a:rPr lang="ru-RU" sz="1200" dirty="0" err="1">
                          <a:effectLst/>
                        </a:rPr>
                        <a:t>фенилаланин</a:t>
                      </a:r>
                      <a:r>
                        <a:rPr lang="ru-RU" sz="1200" dirty="0">
                          <a:effectLst/>
                        </a:rPr>
                        <a:t>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зародышей пшеницы,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триптофан)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крупы, мясо, бобовые, печень,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творог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Снижение аллергической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Пищевые волокна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Бобовые, кукуруза,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нагрузки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Белки (треонин, гистидин)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морская капуста,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Хроманы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овощи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Сельдерей, петрушка, укроп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Антиоксидантное действие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Флавоноиды,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Красный болгарский перец,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полифенолы, витамины А,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брокколи, лук, зелень, фрукты,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С, Е, селен, цинк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какао, соки, компоты, чай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Иммунопротекторы,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Незаменимые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Мясные, молочные и морская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иммуномодуляторы,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се6росодерюащие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рыба (кета, горбуша, сельдь,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иммуностимуляторы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аминокислоты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скумбрия), морская капуста,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Омега3 жирные кислоты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фрукты, ягоды, напитки из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Витамины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брусники, шиповника, лук, чеснок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Минеральные вещества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(кальций, калий, магний,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0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селен, цинк, железо, йод)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6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</TotalTime>
  <Words>1722</Words>
  <Application>Microsoft Office PowerPoint</Application>
  <PresentationFormat>Экран (4:3)</PresentationFormat>
  <Paragraphs>292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Настоящие МР предлагают подходы к обеспечению детей рациональным питанием, которое будет отвечать: </vt:lpstr>
      <vt:lpstr>Презентация PowerPoint</vt:lpstr>
      <vt:lpstr>Презентация PowerPoint</vt:lpstr>
      <vt:lpstr>К основным принципам защитно-адаптационного питания относятся:</vt:lpstr>
      <vt:lpstr>Перечень наиболее значимых продуктов и пищевых биологически активных веществ, обеспечивающих включение защитно-адаптационных механизмов в организме представлен в таблице</vt:lpstr>
      <vt:lpstr>Презентация PowerPoint</vt:lpstr>
      <vt:lpstr>Указанные в таблице продукты являются источниками биологически активных веществ, которые можно использовать при приготовлении разнообразных блюд и напитков, при этом необходимо учитывать особенности их технологической обработки при расчете потерь пищевой и биологической ценности, а также контролировать качество и безопасность в соответствии с техническими регламентами и санитарными правилами. </vt:lpstr>
      <vt:lpstr>Общая характеристика и особенности составления рационов питания, обладающих защитно-адаптивным действием для детей, подверженных воздействию неблагоприятных факторов окружающей среды.</vt:lpstr>
      <vt:lpstr>Для достижения вышепоставленных целей, необходимо:</vt:lpstr>
      <vt:lpstr>Презентация PowerPoint</vt:lpstr>
      <vt:lpstr>Презентация PowerPoint</vt:lpstr>
      <vt:lpstr>Презентация PowerPoint</vt:lpstr>
      <vt:lpstr>Добавление в рецептуры фукуса обусловлено содержанием в его составе йода, альгинатов, белка. </vt:lpstr>
      <vt:lpstr>Презентация PowerPoint</vt:lpstr>
      <vt:lpstr>Презентация PowerPoint</vt:lpstr>
      <vt:lpstr>Презентация PowerPoint</vt:lpstr>
      <vt:lpstr>Презентация PowerPoint</vt:lpstr>
      <vt:lpstr> В рационах должны использоваться продукты питания с высокой биологической ценностью, в том числе специализированные:</vt:lpstr>
      <vt:lpstr>Презентация PowerPoint</vt:lpstr>
      <vt:lpstr>Презентация PowerPoint</vt:lpstr>
      <vt:lpstr>Управление поведенческими факторами риска для здоровья детей. Мониторинг состояния здоровья.</vt:lpstr>
      <vt:lpstr>Рекомендуется разрабатывать и использовать следующие форматы санитарно-просветительской работы: 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Оксана В. Потапова</cp:lastModifiedBy>
  <cp:revision>98</cp:revision>
  <dcterms:created xsi:type="dcterms:W3CDTF">2016-11-18T14:12:19Z</dcterms:created>
  <dcterms:modified xsi:type="dcterms:W3CDTF">2018-11-20T04:31:52Z</dcterms:modified>
</cp:coreProperties>
</file>