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B536A-B471-401A-AC11-40C6C942787A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20C5E-1B2A-452F-B474-19F71C211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20C5E-1B2A-452F-B474-19F71C211CF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F30A1-C278-42BA-BAEB-4186E4A97528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6722-DBD7-41A0-87EE-97BDD1FC8D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928670"/>
            <a:ext cx="9429784" cy="121444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</a:t>
            </a:r>
            <a:endParaRPr lang="ru-RU" sz="49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688" y="2500306"/>
            <a:ext cx="8644030" cy="11430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Комплексы артикуляционной гимнастики для различных групп звуков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2132" y="5572140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 детский сад № 250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Учитель-логопед: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Калдина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О. 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289812457_9-copy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3643314"/>
            <a:ext cx="2500329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215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«Накажем непослушный язычок»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357430"/>
            <a:ext cx="2857520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642910" y="1428736"/>
            <a:ext cx="7500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Вырабатывать умение, расслабив мышцы языка, удерживать его широким, распластанным</a:t>
            </a:r>
            <a:r>
              <a:rPr lang="ru-RU" dirty="0" smtClean="0">
                <a:latin typeface="Franklin Gothic Medium Cond" pitchFamily="34" charset="0"/>
              </a:rPr>
              <a:t>.</a:t>
            </a:r>
            <a:endParaRPr lang="ru-RU" dirty="0">
              <a:latin typeface="Franklin Gothic Medium Con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44" y="2285992"/>
            <a:ext cx="48577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Немного приоткрыть рот, спокойно положить язык на нижнюю губу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пошлёпывая его губами, произносить звуки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пя-пя-пя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…". Удерживать широкий язык в спокойном положении при открытом рте под счет от одного до пяти - десяти.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000636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Нижнюю губу не следует подворачивать и натягивать на нижние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Язык должен быть широким, края его касаются уголков 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728" y="28572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«Лопаточка»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857364"/>
            <a:ext cx="2714644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571472" y="1142984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Научить детей удерживать кончик языка за нижними зубами</a:t>
            </a:r>
            <a:r>
              <a:rPr lang="ru-RU" dirty="0" smtClean="0">
                <a:latin typeface="Franklin Gothic Medium Cond" pitchFamily="34" charset="0"/>
              </a:rPr>
              <a:t>. </a:t>
            </a:r>
            <a:endParaRPr lang="ru-RU" dirty="0">
              <a:latin typeface="Franklin Gothic Medium Con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43306" y="2000240"/>
            <a:ext cx="50720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приоткрыть рот, положить широкий передний край языка на нижнюю губу. Удерживать его в таком положении под счет от одного до пяти - десяти.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714884"/>
            <a:ext cx="878684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Губы не растягивать в сильную улыбку, чтобы не было напряжения.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не подворачивалась нижняя губа.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высовывать язык далеко: он должен только накрывать нижнюю губу.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Боковые края языка должны касаться углов 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это упражнение не получается, надо вернуться к упражнению "Наказать непослушный    язык ".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285728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«Чашечка»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214554"/>
            <a:ext cx="2857520" cy="228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642910" y="1214422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мышцы языка и отработать подъём языка вверх.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00496" y="2500306"/>
            <a:ext cx="47863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Положить широкий кончик языка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нижнюю губу, поднять широкий язык к верхним зубам и удерживать под счет от 1 до 5 – 10.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4857760"/>
            <a:ext cx="850112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работал только язык - нижняя челюсть должна быть неподвижна.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Рот открывать не шире чем на 1,5 -2 см.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нижняя челюсть участвует в выполнении движения, можно поставить чистый указательный палец ребёнка сбоку между коренными зубами (тогда он не будет закрывать рот)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Выполнять упражнение надо в медленном темпе.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85728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«Лошадка»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071546"/>
            <a:ext cx="75724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Укрепляет мышцы языка и вырабатывает подъём языка вверх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Screenshot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00240"/>
            <a:ext cx="2786082" cy="2714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000496" y="2357430"/>
            <a:ext cx="43577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Улыбнуться, показать зубы, приоткрыть рот и пощелкать кончиком языка.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4282" y="5000636"/>
            <a:ext cx="8929718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Упражнение сначала выполняются в медленном темпе, потом быстрее.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Нижняя челюсть не должна двигаться; работает только язык.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Следить, чтобы кончик языка не подворачивался внутрь, то есть чтобы ребёнок щёлкал языком, а не чмокал.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1429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«Грибок»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857364"/>
            <a:ext cx="2500330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85720" y="1000108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Выработка подъёма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языка вверх,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растяжка подъязычной связки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уздечки)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7554" y="1928802"/>
            <a:ext cx="5572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Улыбнуться, показать зубы, приоткрыть рот и, прижав широкий язык всей плоскостью к нёбу, широко открыть рот. (Язык будет напоминать тонкую шляпку гриба, а растянутая подъязычная связка - его ножку.)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20" y="4786322"/>
            <a:ext cx="75724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губы были в положении улыбки.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Боковые края языка должны быть прижаты одинаков плотно - ни одна половина не должна опускаться.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повторении упражнения надо открывать рот шире.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85728"/>
            <a:ext cx="6635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«Вкусное варенье»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285992"/>
            <a:ext cx="2428892" cy="26432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2199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FF19C7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500034" y="1428736"/>
            <a:ext cx="86439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Вырабатывать подъем языка вверх, умение придавать языку форму ковшика.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78" y="2428868"/>
            <a:ext cx="53578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Улыбнуться, приоткрыть рот, положить широкий передний край языка на верхнюю губу так, чтобы боковые края его были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прижаты и облизнуть верхнюю губу. Выполнять под счет от 1 до 5-10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14282" y="5357826"/>
            <a:ext cx="87154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нижняя челюсть была неподвижной.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Боковые края языка должны быть прижаты к верхней губе.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Нижняя губа не должна подворачиваться и натягиваться на нижние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428604"/>
            <a:ext cx="79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«Гармошка»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143116"/>
            <a:ext cx="3071834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428596" y="1285860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Укреплять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мышцы языка, растягивать подъязычную связку (уздечку).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14744" y="2000240"/>
            <a:ext cx="52149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Улыбнуться, приоткрыть рот, приклеить язык к нёбу и не отпуская языка, закрывать и открывать рот (как растягиваются меха гармошки, так растягивается подъязычная уздечка). Губы находятся в положении улыбки. При повторении упражнения надо стараться открывать рот все шире и все дольше удерживать язык в верхнем положении. </a:t>
            </a: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5000636"/>
            <a:ext cx="850112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чтобы, когда открывается рот, губы были неподвижны.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Открывать и закрывать рот, удерживая его в каждом положении под счет от трех до десяти.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при открывании рта не провисала одна из сторон языка.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85728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«Фокус»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214554"/>
            <a:ext cx="3071834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357158" y="1285860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Вырабатывать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подъем языка вверх, умение придавать языку форму ковшика и направлять воздушную струю по середине языка.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14744" y="2214554"/>
            <a:ext cx="52149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Улыбнуться, приоткрыть рот, положить широкий передний край языка на верхнюю губу так, чтобы боковые края его были прижаты, а посередине языка был желобок, и сдуть ватку, положенную на кончик носа. Воздух при этом должен идти посередине языка, тогда ватка полетит вверх</a:t>
            </a: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5072074"/>
            <a:ext cx="85725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нижняя челюсть была неподвижной.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Боковые края языка должны быть прижаты к верхней губе; посередине образуется щель, в которую идёт воздушная струя. Если это не получается, можно слегка придержать язык.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Нижняя губа не должна подворачиваться и натягиваться на нижние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1000108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 для сонорных звуков</a:t>
            </a:r>
          </a:p>
          <a:p>
            <a:pPr algn="ctr"/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409235063_d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4357694"/>
            <a:ext cx="7929618" cy="17989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7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 «Наказать непослушный язычок»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500174"/>
            <a:ext cx="8215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Вырабатывать умение, расслабив мышцы языка, удерживать его широким, распластанным.</a:t>
            </a:r>
          </a:p>
        </p:txBody>
      </p:sp>
      <p:pic>
        <p:nvPicPr>
          <p:cNvPr id="4" name="Рисунок 3" descr="Screenshot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428868"/>
            <a:ext cx="2571768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571868" y="2357430"/>
            <a:ext cx="40719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Немного приоткрыть рот, спокойно положить язык на нижнюю губу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пошлёпывая его губами, произносить звуки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пя-пя-пя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…". Удерживать широкий язык в спокойном положении при открытом рте под счет от одного до пяти - десяти.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286388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Нижнюю губу не следует подворачивать и натягивать на нижние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Язык должен быть широким, края его касаются уголков 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3" y="1643050"/>
            <a:ext cx="87868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 артикуляционной гимнастики для постановки свистящих звуков</a:t>
            </a:r>
          </a:p>
          <a:p>
            <a:pPr algn="ctr"/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409235063_d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286256"/>
            <a:ext cx="8429684" cy="16430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85728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«Иголочка»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071678"/>
            <a:ext cx="2928958" cy="26432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428596" y="1214422"/>
            <a:ext cx="7715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Укрепление мышц передней и средней части языка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2500306"/>
            <a:ext cx="3929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Широко открыть рот, язык сделать узким (напрячь). Узкий язык высунуть далеко вперед, а затем убрать вглубь рта.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5286388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При выполнении упражнения нижняя челюсть должна быть неподвижной.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Язык должен оставаться узким.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«Вкусное варенье»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142984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Вырабатывать подъем языка вверх, умение придавать языку форму ковшика.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creenshot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71678"/>
            <a:ext cx="2428892" cy="22145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500430" y="2143116"/>
            <a:ext cx="5000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приоткрыть рот, положить широкий передний край языка на верхнюю губу так, чтобы боковые края его были прижаты и облизнуть верхнюю губу. Выполнять под счет от 1 до 5-10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4857760"/>
            <a:ext cx="8215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нижняя челюсть была неподвижной.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Боковые края языка должны быть прижаты к верхней губе.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Нижняя губа не должна подворачиваться и натягиваться на нижние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500042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«Лошадка»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214554"/>
            <a:ext cx="2714644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14348" y="1428736"/>
            <a:ext cx="7286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Укрепляет мышцы языка и вырабатывает подъём языка вверх.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00496" y="2714620"/>
            <a:ext cx="3786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показать зубы, приоткрыть рот и пощелкать кончиком языка.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4929198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Упражнение сначала выполняются в медленном темпе, потом быстрее.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Нижняя челюсть не должна двигаться; работает только язык.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Следить, чтобы кончик языка не подворачивался внутрь, то есть чтобы ребёнок щёлкал языком, а не чмокал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214290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«Качели»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428868"/>
            <a:ext cx="2643206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500034" y="1142984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Вырабатывать умение быстро менять положение языка, необходимое при соединении звука л с гласными 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о, 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3306" y="2214554"/>
            <a:ext cx="45720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показать зубы, приоткрыть рот, положить широкий язык за нижние зубы (с внутренней стороны) и удерживать в таком положении под счёт от 1 – 5. Потом поднять широкий язык за верхние зубы и удерживать под счёт от 1 – 5. Так поочередно менять положение языка 4 – 6 раз.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500702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указания: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Следить, чтобы работал только язык, а нижняя челюсть и губы оставались неподвижными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428604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«Пароход гудит»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285860"/>
            <a:ext cx="82868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Вырабатывать подъём спинки языка вверх.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214554"/>
            <a:ext cx="2643206" cy="228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428992" y="2714620"/>
            <a:ext cx="5143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Приоткрыть рот и длительно произносить звук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(как гудит пароход).</a:t>
            </a: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71472" y="5000636"/>
            <a:ext cx="750099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кончик языка был опущен и находился в глубине рта, а спинка была поднята к нёбу.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19C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19C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19C7"/>
                </a:solidFill>
                <a:effectLst/>
                <a:latin typeface="Franklin Gothic Medium Cond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19C7"/>
                </a:solidFill>
                <a:effectLst/>
                <a:latin typeface="Franklin Gothic Medium Cond" pitchFamily="34" charset="0"/>
                <a:ea typeface="Times New Roman" pitchFamily="18" charset="0"/>
                <a:cs typeface="Arial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 Cond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214290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«Индюк»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928802"/>
            <a:ext cx="2357454" cy="228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642910" y="1142984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Вырабатывать подъём языка вверх, подвижность его передней части</a:t>
            </a:r>
            <a:r>
              <a:rPr lang="ru-RU" dirty="0">
                <a:latin typeface="Franklin Gothic Medium Cond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868" y="1857364"/>
            <a:ext cx="51435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Приоткрыть рот, положить язык на нижнюю губу и производить движения широким передним краем языка по верхней губе вперёд и назад, стараясь не отрывать язык от губы, как бы поглаживая её.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Сначала производить медленные движения, потом убыстрить темп и добавить голос, пока не слышится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(как индюк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болбочет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28596" y="5143512"/>
            <a:ext cx="778674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Следить, чтобы язык был широким и не сужался.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Чтобы движения языком были вперёд – назад, а не из стороны в сторону.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Язык должен «облизывать» верхнюю губу, а не выбрасываться вперёд.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071546"/>
            <a:ext cx="7572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Комплекс артикуляционной гимнастики для постановки звуков </a:t>
            </a:r>
            <a:r>
              <a:rPr lang="en-US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РЬ</a:t>
            </a:r>
            <a:r>
              <a:rPr lang="en-US" sz="4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40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409235063_d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4071942"/>
            <a:ext cx="8072494" cy="216923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28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«Почистить верхние зубки»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928802"/>
            <a:ext cx="2928958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642910" y="1142984"/>
            <a:ext cx="8143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Выработка подъема языка вверх и умения владеть языком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9058" y="2643182"/>
            <a:ext cx="4857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Приоткрыть рот и кончиком языка «почистить» верхние зубы с внутренней стороны, делая движения языком из стороны в сторону</a:t>
            </a:r>
            <a:r>
              <a:rPr lang="ru-RU" dirty="0" smtClean="0">
                <a:latin typeface="Franklin Gothic Medium Cond" pitchFamily="34" charset="0"/>
              </a:rPr>
              <a:t>.</a:t>
            </a:r>
            <a:endParaRPr lang="ru-RU" dirty="0">
              <a:latin typeface="Franklin Gothic Medium Con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143512"/>
            <a:ext cx="85011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указания: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Губы в улыбке, верхние и нижние зубы видны.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Следить чтобы кончик языка находился у корней верхних зубов.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Нижняя челюсть неподвижна, работает только язык.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357166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«Маляр»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214554"/>
            <a:ext cx="2428892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571472" y="1357298"/>
            <a:ext cx="828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Отработка движения языка вверх и его подвижность</a:t>
            </a:r>
            <a:r>
              <a:rPr lang="ru-RU" dirty="0" smtClean="0">
                <a:latin typeface="Franklin Gothic Medium Cond" pitchFamily="34" charset="0"/>
              </a:rPr>
              <a:t>.</a:t>
            </a:r>
            <a:endParaRPr lang="ru-RU" dirty="0">
              <a:latin typeface="Franklin Gothic Medium Con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6182" y="2643182"/>
            <a:ext cx="5000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открыть рот и «погладить» кончиком языка твердое небо, делая движения языком вперед – назад</a:t>
            </a:r>
            <a:r>
              <a:rPr lang="ru-RU" dirty="0" smtClean="0">
                <a:latin typeface="Franklin Gothic Medium Cond" pitchFamily="34" charset="0"/>
              </a:rPr>
              <a:t>.</a:t>
            </a:r>
            <a:endParaRPr lang="ru-RU" dirty="0">
              <a:latin typeface="Franklin Gothic Medium Con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143512"/>
            <a:ext cx="807249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указания: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Губы и нижняя челюсть должны быть неподвижны.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Следить, чтобы кончик языка доходил до внутренней поверхности верхних зубов, когда он продвигается вперед и не высовывался изо рта.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«Вкусное варенье»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214422"/>
            <a:ext cx="8929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Вырабатывать подъем языка вверх, умение придавать языку форму ковшика.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71678"/>
            <a:ext cx="2428892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286116" y="2428868"/>
            <a:ext cx="5143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приоткрыть рот, положить широкий передний край языка на верхнюю губу так, чтобы боковые края его были прижаты и облизнуть верхнюю губу. Выполнять под счет от 1 до 5-10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4929198"/>
            <a:ext cx="80724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нижняя челюсть была неподвижной.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Боковые края языка должны быть прижаты к верхней губе.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Нижняя губа не должна подворачиваться и натягиваться на нижние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00240"/>
            <a:ext cx="3714808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8" y="428604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«Заборчик»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1142984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Вырабатывать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умение держать губы в улыбке, обнажая нижние и верхние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передние зубы.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2143116"/>
            <a:ext cx="47863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Улыбнуться без напряжения так, чтобы были видны передние верхние и нижние зубы. (Чтобы показать ребёнку, как это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сделать, надо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 себя произносить звук И.) Удерживать в таком положении губы под счет от одного до пяти - десяти.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14282" y="5072074"/>
            <a:ext cx="892971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при улыбке верхняя губа не подворачивалась, не натягивалась на верхние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ребёнок не показывает нижние зубы, нужно научить его при сомкнутых губах опускать и поднимать только нижнюю губу. Сначала это упражнение можно проводить так: положив палец под нижнюю губу, опускать и поднимать её. Зубы при этом сомкнуты, нижняя челюсть неподвижн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Franklin Gothic Medium Cond" pitchFamily="34" charset="0"/>
                <a:ea typeface="Times New Roman" pitchFamily="18" charset="0"/>
                <a:cs typeface="Times New Roman" pitchFamily="18" charset="0"/>
              </a:rPr>
              <a:t>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Franklin Gothic Medium Cond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85728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«Лошадки»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428736"/>
            <a:ext cx="8643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Укрепляет мышцы языка и вырабатывает подъём языка вверх.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4810" y="2714620"/>
            <a:ext cx="45005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показать зубы, приоткрыть рот и пощелкать кончиком языка.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creenshot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071678"/>
            <a:ext cx="2857520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500034" y="5072074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Упражнение сначала выполняются в медленном темпе, потом быстрее.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Нижняя челюсть не должна двигаться; работает только язык.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Следить, чтобы кончик языка не подворачивался внутрь, то есть чтобы ребёнок щёлкал языком, а не чмокал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14290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«Грибок»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Выработка подъёма языка вверх, растяжка подъязычной связки (уздечки)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214554"/>
            <a:ext cx="2357454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428992" y="2285992"/>
            <a:ext cx="5143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Улыбнуться, показать зубы, приоткрыть рот и, прижав широкий язык всей плоскостью к нёбу, широко открыть рот. (Язык будет напоминать тонкую шляпку гриба, а растянутая подъязычная связка - его ножку.)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5000636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Следить, чтобы губы были в положении улыбки.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Боковые края языка должны быть прижаты одинаков плотно - ни одна половина не должна опускаться.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повторении упражнения надо открывать рот шире.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14290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«Гармошка»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071546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Укреплять мышцы языка, растягивать подъязычную связку (уздечку).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928802"/>
            <a:ext cx="2357454" cy="228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214678" y="2000240"/>
            <a:ext cx="57150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приоткрыть рот, приклеить язык к нёбу и не отпуская языка, закрывать и открывать рот (как растягиваются меха гармошки, так растягивается подъязычная уздечка). Губы находятся в положении улыбки. При повторении упражнения надо стараться открывать рот все шире и все дольше удерживать язык в верхнем положении.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4786322"/>
            <a:ext cx="85011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чтобы, когда открывается рот, губы были неподвижны.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Открывать и закрывать рот, удерживая его в каждом положении под счет от трех до десяти.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при открывании рта не провисала одна из сторон языка.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85728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«Барабанщики»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071546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Укреплять мышцы кончика языка, вырабатывать подъем языка вверх и умения делать кончик языка напряженным.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71678"/>
            <a:ext cx="2357454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3071802" y="2571744"/>
            <a:ext cx="5715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Улыбнуться, открыть рот и постучать кончиком языка за верхними зубами, многократно и отчетливо произнося звук: д..д…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4857760"/>
            <a:ext cx="8643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указания: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Рот должен быть все время открыт, губы в улыбке, нижняя челюсть неподвижна, работает только язык.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Следить, чтобы звук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носил характер четкого удара.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Звук Д нужно произносить так, чтобы ощущалась выдыхаемая воздушная струя.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9" y="214290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«Накажем непослушный язычок»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357430"/>
            <a:ext cx="2857520" cy="2714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500034" y="1214422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Вырабатывать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умение, расслабив мышцы языка, удерживать его широким, распластанным.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14744" y="2428868"/>
            <a:ext cx="50720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Немного приоткрыть рот, спокойно положить язык на нижнюю губу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пошлёпывая его губами, произносить звуки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пя-пя-пя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…". Удерживать широкий язык в спокойном положении при открытом рте под счет от одного до пяти - десяти.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5357826"/>
            <a:ext cx="87868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указания.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Нижнюю губу не следует подворачивать и натягивать на нижние зубы.</a:t>
            </a:r>
            <a:endParaRPr kumimoji="0" lang="ru-RU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Язык должен быть широким, края его касаются уголков рта.</a:t>
            </a:r>
            <a:endParaRPr kumimoji="0" lang="ru-RU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285728"/>
            <a:ext cx="5649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 Лопатка»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857364"/>
            <a:ext cx="2714644" cy="30003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571472" y="928670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Вырабатывать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умение удерживать язык в спокойном, расслабленном положении.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43372" y="2500306"/>
            <a:ext cx="47149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Улыбнуться, приоткрыть рот, положить широкий передний край я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 на нижнюю губу. Удерживать его в таком положении под счет от одного до пяти - десяти.</a:t>
            </a: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14282" y="4929198"/>
            <a:ext cx="8572560" cy="188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Губы не растягивать в сильную улыбку, чтобы не было напряжения.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не подворачивалась нижняя губа.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высовывать язык далеко: он должен только накрывать нижнюю губу.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Боковые края языка должны касаться углов 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это упражнение не получается, надо вернуться к упражнению "Наказать непослушный язык ".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428604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«Трубочка»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214554"/>
            <a:ext cx="3357586" cy="26432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1500166" y="1428736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Выработать движение губ вперед.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29124" y="2500306"/>
            <a:ext cx="43577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Вытянуть сомкнутые губы вперёд трубочкой. Удерживать в таком положении под счет от одного до пяти - десяти.</a:t>
            </a: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7158" y="5214950"/>
            <a:ext cx="82153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при вытягивании губ вперёд не открывался рот; зубы должны быть сомкнуты.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ребёнок не умеет вытянуть губы вперёд, предложите ему дотянуться губами до конфетки, находящейся на расстоянии 1,5 - 2 см от губ, и взять её губами.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«Почистим нижние зубки»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000240"/>
            <a:ext cx="3286148" cy="2571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85786" y="1142984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удерживать кончик языка за нижними зубами.</a:t>
            </a:r>
            <a:r>
              <a:rPr lang="ru-RU" dirty="0">
                <a:latin typeface="Franklin Gothic Medium Cond" pitchFamily="34" charset="0"/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7686" y="2285992"/>
            <a:ext cx="41434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Улыбнуться, показать зубы, приоткрыть рот и кончиком языка "почистить" нижние зубы, делая сначала движения языком из стороны в сторону, потом снизу вверх. </a:t>
            </a: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85720" y="5072074"/>
            <a:ext cx="821537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указания.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Губы неподвижны, находятся в положении улыбки.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Двигая кончиком языка из стороны в сторону, следить, чтобы он находился у дёсен, а не скользил по верхнему краю зубов.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Двигая языком снизу вверх, следить, чтобы кончик языка был широким и начинал движение от корней нижних зубов.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849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Упражнение: «Загони мяч в ворота»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reenshot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071678"/>
            <a:ext cx="3429024" cy="29289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57158" y="1142984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Вырабатывать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плавную, длительную, непрерывную воздушную струю, идущую посередине языка.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6248" y="2571744"/>
            <a:ext cx="44291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Улыбнуться, положить широкий передний край языка на нижнюю губу я, как бы произнося длительно звук Ф, сдуть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ватку, пытаясь попасть в ворота.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5357826"/>
            <a:ext cx="807249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указания: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Нижняя губа не должна натягиваться на нижние зубы.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Нельзя надувать щеки.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Следить, чтобы дети произносили звук Ф, а не X, т, е. чтобы воздушная струя была узкая, а не рассеянная.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214422"/>
            <a:ext cx="8604739" cy="264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 артикуляционной гимнастики для постановки шипящих звуков</a:t>
            </a:r>
          </a:p>
          <a:p>
            <a:pPr algn="ctr"/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409235063_d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14818"/>
            <a:ext cx="8215370" cy="20263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</TotalTime>
  <Words>1736</Words>
  <Application>Microsoft Office PowerPoint</Application>
  <PresentationFormat>Экран (4:3)</PresentationFormat>
  <Paragraphs>204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   Артикуляционная гимнастика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Вячеслав</dc:creator>
  <cp:lastModifiedBy>Оля</cp:lastModifiedBy>
  <cp:revision>56</cp:revision>
  <dcterms:created xsi:type="dcterms:W3CDTF">2015-08-03T10:15:45Z</dcterms:created>
  <dcterms:modified xsi:type="dcterms:W3CDTF">2020-04-23T15:33:34Z</dcterms:modified>
</cp:coreProperties>
</file>