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58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80" r:id="rId14"/>
    <p:sldId id="281" r:id="rId15"/>
    <p:sldId id="282" r:id="rId16"/>
    <p:sldId id="275" r:id="rId17"/>
    <p:sldId id="277" r:id="rId18"/>
    <p:sldId id="278" r:id="rId19"/>
    <p:sldId id="279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585" autoAdjust="0"/>
  </p:normalViewPr>
  <p:slideViewPr>
    <p:cSldViewPr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6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2;&#1072;&#1089;&#1080;&#1083;&#1080;&#1081;\Desktop\&#1051;&#1080;&#1089;&#1090;%20Microsoft%20Office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2;&#1072;&#1089;&#1080;&#1083;&#1080;&#1081;\Desktop\&#1051;&#1080;&#1089;&#1090;%20Microsoft%20Office%20Exc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2;&#1072;&#1089;&#1080;&#1083;&#1080;&#1081;\Desktop\&#1051;&#1080;&#1089;&#1090;%20Microsoft%20Office%20Exce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2;&#1072;&#1089;&#1080;&#1083;&#1080;&#1081;\Desktop\&#1051;&#1080;&#1089;&#1090;%20Microsoft%20Office%20Exce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2;&#1072;&#1089;&#1080;&#1083;&#1080;&#1081;\Desktop\&#1051;&#1080;&#1089;&#1090;%20Microsoft%20Office%20Exce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2;&#1072;&#1089;&#1080;&#1083;&#1080;&#1081;\Desktop\&#1051;&#1080;&#1089;&#1090;%20Microsoft%20Office%20Exce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2;&#1072;&#1089;&#1080;&#1083;&#1080;&#1081;\Desktop\&#1051;&#1080;&#1089;&#1090;%20Microsoft%20Office%20Excel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2;&#1072;&#1089;&#1080;&#1083;&#1080;&#1081;\Desktop\&#1051;&#1080;&#1089;&#1090;%20Microsoft%20Office%20Excel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2;&#1072;&#1089;&#1080;&#1083;&#1080;&#1081;\Desktop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000487860530031"/>
          <c:y val="4.2378069819773927E-2"/>
          <c:w val="0.81176642850199277"/>
          <c:h val="0.87770359589771252"/>
        </c:manualLayout>
      </c:layout>
      <c:barChart>
        <c:barDir val="col"/>
        <c:grouping val="clustered"/>
        <c:axId val="15026048"/>
        <c:axId val="27583616"/>
      </c:barChart>
      <c:catAx>
        <c:axId val="15026048"/>
        <c:scaling>
          <c:orientation val="minMax"/>
        </c:scaling>
        <c:axPos val="b"/>
        <c:tickLblPos val="nextTo"/>
        <c:crossAx val="27583616"/>
        <c:crosses val="autoZero"/>
        <c:auto val="1"/>
        <c:lblAlgn val="ctr"/>
        <c:lblOffset val="100"/>
      </c:catAx>
      <c:valAx>
        <c:axId val="27583616"/>
        <c:scaling>
          <c:orientation val="minMax"/>
        </c:scaling>
        <c:axPos val="l"/>
        <c:majorGridlines/>
        <c:numFmt formatCode="General" sourceLinked="1"/>
        <c:tickLblPos val="nextTo"/>
        <c:crossAx val="1502604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v>2018</c:v>
          </c:tx>
          <c:val>
            <c:numLit>
              <c:formatCode>General</c:formatCode>
              <c:ptCount val="1"/>
              <c:pt idx="0">
                <c:v>293</c:v>
              </c:pt>
            </c:numLit>
          </c:val>
        </c:ser>
        <c:ser>
          <c:idx val="1"/>
          <c:order val="1"/>
          <c:tx>
            <c:v>2019</c:v>
          </c:tx>
          <c:val>
            <c:numLit>
              <c:formatCode>General</c:formatCode>
              <c:ptCount val="1"/>
              <c:pt idx="0">
                <c:v>359</c:v>
              </c:pt>
            </c:numLit>
          </c:val>
        </c:ser>
        <c:axId val="29402240"/>
        <c:axId val="29403776"/>
      </c:barChart>
      <c:catAx>
        <c:axId val="29402240"/>
        <c:scaling>
          <c:orientation val="minMax"/>
        </c:scaling>
        <c:axPos val="b"/>
        <c:tickLblPos val="nextTo"/>
        <c:crossAx val="29403776"/>
        <c:crosses val="autoZero"/>
        <c:auto val="1"/>
        <c:lblAlgn val="ctr"/>
        <c:lblOffset val="100"/>
      </c:catAx>
      <c:valAx>
        <c:axId val="29403776"/>
        <c:scaling>
          <c:orientation val="minMax"/>
        </c:scaling>
        <c:axPos val="l"/>
        <c:majorGridlines/>
        <c:numFmt formatCode="General" sourceLinked="1"/>
        <c:tickLblPos val="nextTo"/>
        <c:crossAx val="2940224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v>2018</c:v>
          </c:tx>
          <c:val>
            <c:numLit>
              <c:formatCode>General</c:formatCode>
              <c:ptCount val="1"/>
              <c:pt idx="0">
                <c:v>11.1</c:v>
              </c:pt>
            </c:numLit>
          </c:val>
        </c:ser>
        <c:ser>
          <c:idx val="1"/>
          <c:order val="1"/>
          <c:tx>
            <c:v>2019</c:v>
          </c:tx>
          <c:val>
            <c:numLit>
              <c:formatCode>General</c:formatCode>
              <c:ptCount val="1"/>
              <c:pt idx="0">
                <c:v>9.6</c:v>
              </c:pt>
            </c:numLit>
          </c:val>
        </c:ser>
        <c:axId val="29420544"/>
        <c:axId val="31412992"/>
      </c:barChart>
      <c:catAx>
        <c:axId val="29420544"/>
        <c:scaling>
          <c:orientation val="minMax"/>
        </c:scaling>
        <c:axPos val="b"/>
        <c:tickLblPos val="nextTo"/>
        <c:crossAx val="31412992"/>
        <c:crosses val="autoZero"/>
        <c:auto val="1"/>
        <c:lblAlgn val="ctr"/>
        <c:lblOffset val="100"/>
      </c:catAx>
      <c:valAx>
        <c:axId val="31412992"/>
        <c:scaling>
          <c:orientation val="minMax"/>
        </c:scaling>
        <c:axPos val="l"/>
        <c:majorGridlines/>
        <c:numFmt formatCode="General" sourceLinked="1"/>
        <c:tickLblPos val="nextTo"/>
        <c:crossAx val="2942054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v>2018</c:v>
          </c:tx>
          <c:val>
            <c:numLit>
              <c:formatCode>General</c:formatCode>
              <c:ptCount val="1"/>
              <c:pt idx="0">
                <c:v>84</c:v>
              </c:pt>
            </c:numLit>
          </c:val>
        </c:ser>
        <c:ser>
          <c:idx val="1"/>
          <c:order val="1"/>
          <c:tx>
            <c:v>2019</c:v>
          </c:tx>
          <c:val>
            <c:numLit>
              <c:formatCode>General</c:formatCode>
              <c:ptCount val="1"/>
              <c:pt idx="0">
                <c:v>119</c:v>
              </c:pt>
            </c:numLit>
          </c:val>
        </c:ser>
        <c:axId val="31421568"/>
        <c:axId val="31423104"/>
      </c:barChart>
      <c:catAx>
        <c:axId val="31421568"/>
        <c:scaling>
          <c:orientation val="minMax"/>
        </c:scaling>
        <c:axPos val="b"/>
        <c:tickLblPos val="nextTo"/>
        <c:crossAx val="31423104"/>
        <c:crosses val="autoZero"/>
        <c:auto val="1"/>
        <c:lblAlgn val="ctr"/>
        <c:lblOffset val="100"/>
      </c:catAx>
      <c:valAx>
        <c:axId val="31423104"/>
        <c:scaling>
          <c:orientation val="minMax"/>
        </c:scaling>
        <c:axPos val="l"/>
        <c:majorGridlines/>
        <c:numFmt formatCode="General" sourceLinked="1"/>
        <c:tickLblPos val="nextTo"/>
        <c:crossAx val="3142156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v>2018</c:v>
          </c:tx>
          <c:val>
            <c:numLit>
              <c:formatCode>General</c:formatCode>
              <c:ptCount val="1"/>
              <c:pt idx="0">
                <c:v>24</c:v>
              </c:pt>
            </c:numLit>
          </c:val>
        </c:ser>
        <c:ser>
          <c:idx val="1"/>
          <c:order val="1"/>
          <c:tx>
            <c:v>2019</c:v>
          </c:tx>
          <c:val>
            <c:numLit>
              <c:formatCode>General</c:formatCode>
              <c:ptCount val="1"/>
              <c:pt idx="0">
                <c:v>26</c:v>
              </c:pt>
            </c:numLit>
          </c:val>
        </c:ser>
        <c:axId val="31534080"/>
        <c:axId val="31539968"/>
      </c:barChart>
      <c:catAx>
        <c:axId val="31534080"/>
        <c:scaling>
          <c:orientation val="minMax"/>
        </c:scaling>
        <c:axPos val="b"/>
        <c:tickLblPos val="nextTo"/>
        <c:crossAx val="31539968"/>
        <c:crosses val="autoZero"/>
        <c:auto val="1"/>
        <c:lblAlgn val="ctr"/>
        <c:lblOffset val="100"/>
      </c:catAx>
      <c:valAx>
        <c:axId val="31539968"/>
        <c:scaling>
          <c:orientation val="minMax"/>
        </c:scaling>
        <c:axPos val="l"/>
        <c:majorGridlines/>
        <c:numFmt formatCode="General" sourceLinked="1"/>
        <c:tickLblPos val="nextTo"/>
        <c:crossAx val="3153408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v>2018</c:v>
          </c:tx>
          <c:val>
            <c:numLit>
              <c:formatCode>General</c:formatCode>
              <c:ptCount val="1"/>
              <c:pt idx="0">
                <c:v>480</c:v>
              </c:pt>
            </c:numLit>
          </c:val>
        </c:ser>
        <c:ser>
          <c:idx val="1"/>
          <c:order val="1"/>
          <c:tx>
            <c:v>2019</c:v>
          </c:tx>
          <c:val>
            <c:numLit>
              <c:formatCode>General</c:formatCode>
              <c:ptCount val="1"/>
              <c:pt idx="0">
                <c:v>703</c:v>
              </c:pt>
            </c:numLit>
          </c:val>
        </c:ser>
        <c:axId val="31564928"/>
        <c:axId val="31566464"/>
      </c:barChart>
      <c:catAx>
        <c:axId val="31564928"/>
        <c:scaling>
          <c:orientation val="minMax"/>
        </c:scaling>
        <c:axPos val="b"/>
        <c:tickLblPos val="nextTo"/>
        <c:crossAx val="31566464"/>
        <c:crosses val="autoZero"/>
        <c:auto val="1"/>
        <c:lblAlgn val="ctr"/>
        <c:lblOffset val="100"/>
      </c:catAx>
      <c:valAx>
        <c:axId val="31566464"/>
        <c:scaling>
          <c:orientation val="minMax"/>
        </c:scaling>
        <c:axPos val="l"/>
        <c:majorGridlines/>
        <c:numFmt formatCode="General" sourceLinked="1"/>
        <c:tickLblPos val="nextTo"/>
        <c:crossAx val="3156492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v>Первый тест</c:v>
          </c:tx>
          <c:val>
            <c:numLit>
              <c:formatCode>General</c:formatCode>
              <c:ptCount val="1"/>
              <c:pt idx="0">
                <c:v>10.200000000000001</c:v>
              </c:pt>
            </c:numLit>
          </c:val>
        </c:ser>
        <c:ser>
          <c:idx val="1"/>
          <c:order val="1"/>
          <c:tx>
            <c:v>Второй тест</c:v>
          </c:tx>
          <c:val>
            <c:numLit>
              <c:formatCode>General</c:formatCode>
              <c:ptCount val="1"/>
              <c:pt idx="0">
                <c:v>9.1</c:v>
              </c:pt>
            </c:numLit>
          </c:val>
        </c:ser>
        <c:axId val="31587328"/>
        <c:axId val="31462144"/>
      </c:barChart>
      <c:catAx>
        <c:axId val="31587328"/>
        <c:scaling>
          <c:orientation val="minMax"/>
        </c:scaling>
        <c:axPos val="b"/>
        <c:tickLblPos val="nextTo"/>
        <c:crossAx val="31462144"/>
        <c:crosses val="autoZero"/>
        <c:auto val="1"/>
        <c:lblAlgn val="ctr"/>
        <c:lblOffset val="100"/>
      </c:catAx>
      <c:valAx>
        <c:axId val="31462144"/>
        <c:scaling>
          <c:orientation val="minMax"/>
        </c:scaling>
        <c:axPos val="l"/>
        <c:majorGridlines/>
        <c:numFmt formatCode="General" sourceLinked="1"/>
        <c:tickLblPos val="nextTo"/>
        <c:crossAx val="3158732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v>2018</c:v>
          </c:tx>
          <c:val>
            <c:numLit>
              <c:formatCode>General</c:formatCode>
              <c:ptCount val="1"/>
              <c:pt idx="0">
                <c:v>113</c:v>
              </c:pt>
            </c:numLit>
          </c:val>
        </c:ser>
        <c:ser>
          <c:idx val="1"/>
          <c:order val="1"/>
          <c:tx>
            <c:v>2019</c:v>
          </c:tx>
          <c:val>
            <c:numLit>
              <c:formatCode>General</c:formatCode>
              <c:ptCount val="1"/>
              <c:pt idx="0">
                <c:v>136</c:v>
              </c:pt>
            </c:numLit>
          </c:val>
        </c:ser>
        <c:axId val="31511680"/>
        <c:axId val="31513216"/>
      </c:barChart>
      <c:catAx>
        <c:axId val="31511680"/>
        <c:scaling>
          <c:orientation val="minMax"/>
        </c:scaling>
        <c:axPos val="b"/>
        <c:tickLblPos val="nextTo"/>
        <c:crossAx val="31513216"/>
        <c:crosses val="autoZero"/>
        <c:auto val="1"/>
        <c:lblAlgn val="ctr"/>
        <c:lblOffset val="100"/>
      </c:catAx>
      <c:valAx>
        <c:axId val="31513216"/>
        <c:scaling>
          <c:orientation val="minMax"/>
        </c:scaling>
        <c:axPos val="l"/>
        <c:majorGridlines/>
        <c:numFmt formatCode="General" sourceLinked="1"/>
        <c:tickLblPos val="nextTo"/>
        <c:crossAx val="3151168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v>2018</c:v>
          </c:tx>
          <c:val>
            <c:numLit>
              <c:formatCode>General</c:formatCode>
              <c:ptCount val="1"/>
              <c:pt idx="0">
                <c:v>26</c:v>
              </c:pt>
            </c:numLit>
          </c:val>
        </c:ser>
        <c:ser>
          <c:idx val="1"/>
          <c:order val="1"/>
          <c:tx>
            <c:v>2019</c:v>
          </c:tx>
          <c:val>
            <c:numLit>
              <c:formatCode>General</c:formatCode>
              <c:ptCount val="1"/>
              <c:pt idx="0">
                <c:v>28</c:v>
              </c:pt>
            </c:numLit>
          </c:val>
        </c:ser>
        <c:axId val="31599616"/>
        <c:axId val="31609600"/>
      </c:barChart>
      <c:catAx>
        <c:axId val="31599616"/>
        <c:scaling>
          <c:orientation val="minMax"/>
        </c:scaling>
        <c:axPos val="b"/>
        <c:tickLblPos val="nextTo"/>
        <c:crossAx val="31609600"/>
        <c:crosses val="autoZero"/>
        <c:auto val="1"/>
        <c:lblAlgn val="ctr"/>
        <c:lblOffset val="100"/>
      </c:catAx>
      <c:valAx>
        <c:axId val="31609600"/>
        <c:scaling>
          <c:orientation val="minMax"/>
        </c:scaling>
        <c:axPos val="l"/>
        <c:majorGridlines/>
        <c:numFmt formatCode="General" sourceLinked="1"/>
        <c:tickLblPos val="nextTo"/>
        <c:crossAx val="3159961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62FE5-42AB-4194-9E80-E62216FA6B4F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66591-1983-4632-8B77-11EF31D7F0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66591-1983-4632-8B77-11EF31D7F0C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642918"/>
            <a:ext cx="6992896" cy="1143008"/>
          </a:xfrm>
        </p:spPr>
        <p:txBody>
          <a:bodyPr/>
          <a:lstStyle/>
          <a:p>
            <a:r>
              <a:rPr lang="ru-RU" dirty="0" smtClean="0"/>
              <a:t>Контрольный тест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2428868"/>
            <a:ext cx="7772400" cy="3071834"/>
          </a:xfrm>
        </p:spPr>
        <p:txBody>
          <a:bodyPr>
            <a:normAutofit/>
          </a:bodyPr>
          <a:lstStyle/>
          <a:p>
            <a:r>
              <a:rPr lang="ru-RU" dirty="0" smtClean="0"/>
              <a:t>Мониторинг прогресса спортивной подготовленности занимающихся в четырех контрольных упражнениях и на занятиях по физической культуре в целом.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/>
          <a:lstStyle/>
          <a:p>
            <a:pPr algn="ctr"/>
            <a:r>
              <a:rPr lang="ru-RU" dirty="0" smtClean="0"/>
              <a:t>Челночный бег</a:t>
            </a:r>
            <a:br>
              <a:rPr lang="ru-RU" dirty="0" smtClean="0"/>
            </a:br>
            <a:r>
              <a:rPr lang="ru-RU" sz="2000" dirty="0" smtClean="0"/>
              <a:t>2018– </a:t>
            </a:r>
            <a:r>
              <a:rPr lang="ru-RU" sz="2000" dirty="0" smtClean="0"/>
              <a:t>9.1 сек.</a:t>
            </a:r>
            <a:br>
              <a:rPr lang="ru-RU" sz="2000" dirty="0" smtClean="0"/>
            </a:br>
            <a:r>
              <a:rPr lang="ru-RU" sz="2000" dirty="0" smtClean="0"/>
              <a:t>2018 - 8.6 </a:t>
            </a:r>
            <a:r>
              <a:rPr lang="ru-RU" sz="2000" dirty="0" smtClean="0"/>
              <a:t>сек.</a:t>
            </a:r>
            <a:br>
              <a:rPr lang="ru-RU" sz="2000" dirty="0" smtClean="0"/>
            </a:br>
            <a:r>
              <a:rPr lang="ru-RU" sz="2000" dirty="0" smtClean="0"/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2643182"/>
          <a:ext cx="8229600" cy="3482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Прыжок в длину</a:t>
            </a:r>
            <a:br>
              <a:rPr lang="ru-RU" dirty="0" smtClean="0"/>
            </a:br>
            <a:r>
              <a:rPr lang="ru-RU" sz="2000" dirty="0" smtClean="0"/>
              <a:t>2018 - 113</a:t>
            </a:r>
            <a:r>
              <a:rPr lang="en-US" sz="2000" dirty="0" smtClean="0"/>
              <a:t> </a:t>
            </a:r>
            <a:r>
              <a:rPr lang="ru-RU" sz="2000" dirty="0" smtClean="0"/>
              <a:t>см.</a:t>
            </a:r>
            <a:br>
              <a:rPr lang="ru-RU" sz="2000" dirty="0" smtClean="0"/>
            </a:br>
            <a:r>
              <a:rPr lang="ru-RU" sz="2000" dirty="0" smtClean="0"/>
              <a:t>2019 – </a:t>
            </a:r>
            <a:r>
              <a:rPr lang="ru-RU" sz="2000" dirty="0" smtClean="0"/>
              <a:t>136 см</a:t>
            </a:r>
            <a:br>
              <a:rPr lang="ru-RU" sz="2000" dirty="0" smtClean="0"/>
            </a:br>
            <a:r>
              <a:rPr lang="ru-RU" sz="2000" dirty="0" smtClean="0"/>
              <a:t>2018 Лучший показатель –</a:t>
            </a:r>
            <a:r>
              <a:rPr lang="ru-RU" sz="2000" dirty="0" err="1" smtClean="0"/>
              <a:t>Свириденко</a:t>
            </a:r>
            <a:r>
              <a:rPr lang="ru-RU" sz="2000" dirty="0" smtClean="0"/>
              <a:t> Арина. 137 см.</a:t>
            </a:r>
            <a:br>
              <a:rPr lang="ru-RU" sz="2000" dirty="0" smtClean="0"/>
            </a:br>
            <a:r>
              <a:rPr lang="ru-RU" sz="2000" dirty="0" smtClean="0"/>
              <a:t>2019     165см.</a:t>
            </a:r>
            <a:br>
              <a:rPr lang="ru-RU" sz="2000" dirty="0" smtClean="0"/>
            </a:br>
            <a:r>
              <a:rPr lang="ru-RU" sz="2000" dirty="0" smtClean="0"/>
              <a:t>ГТО 173См.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14348" y="2714620"/>
          <a:ext cx="8183562" cy="3759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txBody>
          <a:bodyPr/>
          <a:lstStyle/>
          <a:p>
            <a:pPr algn="l"/>
            <a:r>
              <a:rPr lang="ru-RU" dirty="0" smtClean="0"/>
              <a:t>Приседания 30 секунд </a:t>
            </a:r>
            <a:br>
              <a:rPr lang="ru-RU" dirty="0" smtClean="0"/>
            </a:br>
            <a:r>
              <a:rPr lang="ru-RU" sz="2000" dirty="0" smtClean="0"/>
              <a:t>2018 </a:t>
            </a:r>
            <a:r>
              <a:rPr lang="en-US" sz="2000" dirty="0" smtClean="0"/>
              <a:t>– </a:t>
            </a:r>
            <a:r>
              <a:rPr lang="en-US" sz="2000" dirty="0" smtClean="0"/>
              <a:t>2</a:t>
            </a:r>
            <a:r>
              <a:rPr lang="ru-RU" sz="2000" dirty="0" smtClean="0"/>
              <a:t>6</a:t>
            </a:r>
            <a:r>
              <a:rPr lang="en-US" sz="2000" dirty="0" smtClean="0"/>
              <a:t> </a:t>
            </a:r>
            <a:r>
              <a:rPr lang="ru-RU" sz="2000" dirty="0" smtClean="0"/>
              <a:t>раз. </a:t>
            </a:r>
            <a:br>
              <a:rPr lang="ru-RU" sz="2000" dirty="0" smtClean="0"/>
            </a:br>
            <a:r>
              <a:rPr lang="ru-RU" sz="2000" dirty="0" smtClean="0"/>
              <a:t>2019 - 28 </a:t>
            </a:r>
            <a:r>
              <a:rPr lang="ru-RU" sz="2000" dirty="0" smtClean="0"/>
              <a:t>раз.</a:t>
            </a:r>
            <a:br>
              <a:rPr lang="ru-RU" sz="2000" dirty="0" smtClean="0"/>
            </a:br>
            <a:r>
              <a:rPr lang="ru-RU" sz="2000" dirty="0" smtClean="0"/>
              <a:t>.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2643188"/>
          <a:ext cx="8229600" cy="348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524771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714356"/>
            <a:ext cx="4143404" cy="310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071810"/>
            <a:ext cx="4095747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3" y="214290"/>
            <a:ext cx="4381529" cy="328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000108"/>
            <a:ext cx="4000496" cy="533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 всех четырех упражнениях у всех групп были выявлены позитивные сдвиги в результатах.</a:t>
            </a:r>
          </a:p>
          <a:p>
            <a:r>
              <a:rPr lang="ru-RU" dirty="0" smtClean="0"/>
              <a:t>В других физических упражнениях так же результаты были улучшены. </a:t>
            </a:r>
          </a:p>
          <a:p>
            <a:r>
              <a:rPr lang="ru-RU" dirty="0" smtClean="0"/>
              <a:t>Такие физические качества как</a:t>
            </a:r>
            <a:r>
              <a:rPr lang="en-US" dirty="0" smtClean="0"/>
              <a:t>: </a:t>
            </a:r>
            <a:r>
              <a:rPr lang="ru-RU" dirty="0" smtClean="0"/>
              <a:t>сила, гибкость, выносливость и ловкость были улучшены.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асилий\Desktop\квалификация\92947_html_m42e0b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5016500" cy="3214710"/>
          </a:xfrm>
          <a:prstGeom prst="rect">
            <a:avLst/>
          </a:prstGeom>
          <a:noFill/>
        </p:spPr>
      </p:pic>
      <p:pic>
        <p:nvPicPr>
          <p:cNvPr id="1027" name="Picture 3" descr="C:\Users\Василий\Desktop\квалификация\428897_klassiki-na-asfalte-v-detskom-sad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500438"/>
            <a:ext cx="4819650" cy="3000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Василий\Desktop\квалификация\1244280552-1244280510-355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02604"/>
            <a:ext cx="3984006" cy="2955024"/>
          </a:xfrm>
          <a:prstGeom prst="rect">
            <a:avLst/>
          </a:prstGeom>
          <a:noFill/>
        </p:spPr>
      </p:pic>
      <p:pic>
        <p:nvPicPr>
          <p:cNvPr id="2051" name="Picture 3" descr="C:\Users\Василий\Desktop\квалификация\imgpreview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357562"/>
            <a:ext cx="5320702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Василий\Desktop\квалификация\img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4143372" cy="2714644"/>
          </a:xfrm>
          <a:prstGeom prst="rect">
            <a:avLst/>
          </a:prstGeom>
          <a:noFill/>
        </p:spPr>
      </p:pic>
      <p:pic>
        <p:nvPicPr>
          <p:cNvPr id="3075" name="Picture 3" descr="C:\Users\Василий\Desktop\квалификация\detsad-272527-14390510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285860"/>
            <a:ext cx="3814986" cy="4627564"/>
          </a:xfrm>
          <a:prstGeom prst="rect">
            <a:avLst/>
          </a:prstGeom>
          <a:noFill/>
        </p:spPr>
      </p:pic>
      <p:pic>
        <p:nvPicPr>
          <p:cNvPr id="3076" name="Picture 4" descr="C:\Users\Василий\Desktop\квалификация\detsad-184827-14060089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71876"/>
            <a:ext cx="4045260" cy="3032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ru-RU" dirty="0" smtClean="0"/>
              <a:t>Метание </a:t>
            </a:r>
          </a:p>
          <a:p>
            <a:r>
              <a:rPr lang="ru-RU" dirty="0" smtClean="0"/>
              <a:t>2. Челночный бег </a:t>
            </a:r>
          </a:p>
          <a:p>
            <a:r>
              <a:rPr lang="ru-RU" dirty="0" smtClean="0"/>
              <a:t>3. Прыжок в длину</a:t>
            </a:r>
          </a:p>
          <a:p>
            <a:r>
              <a:rPr lang="ru-RU" dirty="0" smtClean="0"/>
              <a:t>4. Приседание в течении 30 секунд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285860"/>
            <a:ext cx="7400948" cy="1285884"/>
          </a:xfrm>
        </p:spPr>
        <p:txBody>
          <a:bodyPr/>
          <a:lstStyle/>
          <a:p>
            <a:r>
              <a:rPr lang="ru-RU" dirty="0" smtClean="0"/>
              <a:t>Спасибо за внимание.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530352"/>
            <a:ext cx="7043758" cy="4187952"/>
          </a:xfrm>
        </p:spPr>
        <p:txBody>
          <a:bodyPr/>
          <a:lstStyle/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Тренировочный процесс строился следующим образом</a:t>
            </a:r>
            <a:r>
              <a:rPr lang="en-US" dirty="0" smtClean="0"/>
              <a:t>:</a:t>
            </a:r>
          </a:p>
          <a:p>
            <a:r>
              <a:rPr lang="ru-RU" dirty="0" smtClean="0"/>
              <a:t>Подготовительная часть включала в себя упражнения на развитие гибкости и подвижности в суставах.</a:t>
            </a:r>
          </a:p>
          <a:p>
            <a:r>
              <a:rPr lang="ru-RU" dirty="0" smtClean="0"/>
              <a:t>Основная часть на развитие физических качеств</a:t>
            </a:r>
          </a:p>
          <a:p>
            <a:r>
              <a:rPr lang="ru-RU" dirty="0" smtClean="0"/>
              <a:t>Заключительная часть была направлена на разбор проделанной работы и ошибок в выполнении упражнений у детей.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Упражнения выбранные для тренировочного процесса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Прыжки в длину, в высоту, челночный бег, спринтерские ускорения, приседания со своим весом и отягощением, отжимания, подвижные игры и.т.д.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58204" cy="33575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Старшие группы </a:t>
            </a:r>
            <a:br>
              <a:rPr lang="ru-RU" dirty="0" smtClean="0"/>
            </a:br>
            <a:r>
              <a:rPr lang="ru-RU" dirty="0" smtClean="0"/>
              <a:t>Метание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ru-RU" sz="2000" dirty="0" smtClean="0"/>
              <a:t>2018 -</a:t>
            </a:r>
            <a:r>
              <a:rPr lang="en-US" sz="2000" dirty="0" smtClean="0"/>
              <a:t> </a:t>
            </a:r>
            <a:r>
              <a:rPr lang="ru-RU" sz="2000" dirty="0" smtClean="0"/>
              <a:t>262 см.</a:t>
            </a:r>
            <a:br>
              <a:rPr lang="ru-RU" sz="2000" dirty="0" smtClean="0"/>
            </a:br>
            <a:r>
              <a:rPr lang="ru-RU" sz="2000" dirty="0" smtClean="0"/>
              <a:t>2019 -</a:t>
            </a:r>
            <a:r>
              <a:rPr lang="en-US" sz="2000" dirty="0" smtClean="0"/>
              <a:t> </a:t>
            </a:r>
            <a:r>
              <a:rPr lang="ru-RU" sz="2000" dirty="0" smtClean="0"/>
              <a:t>359</a:t>
            </a:r>
            <a:r>
              <a:rPr lang="en-US" sz="2000" dirty="0" smtClean="0"/>
              <a:t> </a:t>
            </a:r>
            <a:r>
              <a:rPr lang="ru-RU" sz="2000" dirty="0" smtClean="0"/>
              <a:t>см.</a:t>
            </a:r>
            <a:br>
              <a:rPr lang="ru-RU" sz="2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 flipV="1">
          <a:off x="0" y="6857999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714348" y="2500306"/>
          <a:ext cx="7786742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Челночный бег</a:t>
            </a:r>
            <a:br>
              <a:rPr lang="ru-RU" dirty="0" smtClean="0"/>
            </a:br>
            <a:r>
              <a:rPr lang="ru-RU" sz="2000" dirty="0" smtClean="0"/>
              <a:t>2018 -   11.1 </a:t>
            </a:r>
            <a:r>
              <a:rPr lang="ru-RU" sz="2000" dirty="0" smtClean="0"/>
              <a:t>сек.</a:t>
            </a:r>
            <a:br>
              <a:rPr lang="ru-RU" sz="2000" dirty="0" smtClean="0"/>
            </a:br>
            <a:r>
              <a:rPr lang="ru-RU" sz="2000" dirty="0" smtClean="0"/>
              <a:t>2019 –  </a:t>
            </a:r>
            <a:r>
              <a:rPr lang="ru-RU" sz="2000" dirty="0" smtClean="0"/>
              <a:t>9.6 сек.</a:t>
            </a:r>
            <a:br>
              <a:rPr lang="ru-RU" sz="2000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2920" y="530352"/>
            <a:ext cx="7783856" cy="32688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28596" y="3500438"/>
          <a:ext cx="8001056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Прыжок в длину</a:t>
            </a:r>
            <a:br>
              <a:rPr lang="ru-RU" dirty="0" smtClean="0"/>
            </a:br>
            <a:r>
              <a:rPr lang="ru-RU" sz="2000" dirty="0" smtClean="0"/>
              <a:t>2018– </a:t>
            </a:r>
            <a:r>
              <a:rPr lang="ru-RU" sz="2000" dirty="0" smtClean="0"/>
              <a:t>84 см.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2000" dirty="0" smtClean="0"/>
              <a:t>2019– </a:t>
            </a:r>
            <a:r>
              <a:rPr lang="ru-RU" sz="2000" dirty="0" smtClean="0"/>
              <a:t>119 см.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786058"/>
          <a:ext cx="8258204" cy="3143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txBody>
          <a:bodyPr/>
          <a:lstStyle/>
          <a:p>
            <a:pPr algn="ctr"/>
            <a:r>
              <a:rPr lang="ru-RU" dirty="0" smtClean="0"/>
              <a:t>Приседания 30 секунд </a:t>
            </a:r>
            <a:br>
              <a:rPr lang="ru-RU" dirty="0" smtClean="0"/>
            </a:br>
            <a:r>
              <a:rPr lang="ru-RU" sz="2000" dirty="0" smtClean="0"/>
              <a:t>Первый тест – 24 раза.</a:t>
            </a:r>
            <a:br>
              <a:rPr lang="ru-RU" sz="2000" dirty="0" smtClean="0"/>
            </a:br>
            <a:r>
              <a:rPr lang="ru-RU" sz="2000" dirty="0" smtClean="0"/>
              <a:t>Второй тест – 26 раз.</a:t>
            </a:r>
            <a:br>
              <a:rPr lang="ru-RU" sz="2000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643182"/>
          <a:ext cx="8229600" cy="3482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Подготовительные группы </a:t>
            </a:r>
            <a:br>
              <a:rPr lang="ru-RU" dirty="0" smtClean="0"/>
            </a:br>
            <a:r>
              <a:rPr lang="ru-RU" dirty="0" smtClean="0"/>
              <a:t>Метание </a:t>
            </a:r>
            <a:br>
              <a:rPr lang="ru-RU" dirty="0" smtClean="0"/>
            </a:br>
            <a:r>
              <a:rPr lang="ru-RU" sz="2000" dirty="0" smtClean="0"/>
              <a:t>2018 - 480</a:t>
            </a:r>
            <a:r>
              <a:rPr lang="en-US" sz="2000" dirty="0" smtClean="0"/>
              <a:t> </a:t>
            </a:r>
            <a:r>
              <a:rPr lang="ru-RU" sz="2000" dirty="0" smtClean="0"/>
              <a:t>см.</a:t>
            </a:r>
            <a:br>
              <a:rPr lang="ru-RU" sz="2000" dirty="0" smtClean="0"/>
            </a:br>
            <a:r>
              <a:rPr lang="ru-RU" sz="2000" dirty="0" smtClean="0"/>
              <a:t>2019 - 703 </a:t>
            </a:r>
            <a:r>
              <a:rPr lang="ru-RU" sz="2000" dirty="0" smtClean="0"/>
              <a:t>см. </a:t>
            </a:r>
            <a:br>
              <a:rPr lang="ru-RU" sz="2000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10" y="2500306"/>
          <a:ext cx="8183562" cy="3756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189</TotalTime>
  <Words>176</Words>
  <PresentationFormat>Экран (4:3)</PresentationFormat>
  <Paragraphs>26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Контрольный тест</vt:lpstr>
      <vt:lpstr>Слайд 2</vt:lpstr>
      <vt:lpstr>Слайд 3</vt:lpstr>
      <vt:lpstr>Упражнения выбранные для тренировочного процесса </vt:lpstr>
      <vt:lpstr> Старшие группы  Метание: 2018 - 262 см. 2019 - 359 см.  </vt:lpstr>
      <vt:lpstr>Челночный бег 2018 -   11.1 сек. 2019 –  9.6 сек. </vt:lpstr>
      <vt:lpstr>Прыжок в длину 2018– 84 см.  2019– 119 см. </vt:lpstr>
      <vt:lpstr>Приседания 30 секунд  Первый тест – 24 раза. Второй тест – 26 раз. </vt:lpstr>
      <vt:lpstr>Подготовительные группы  Метание  2018 - 480 см. 2019 - 703 см.  </vt:lpstr>
      <vt:lpstr>Челночный бег 2018– 9.1 сек. 2018 - 8.6 сек. . </vt:lpstr>
      <vt:lpstr>Прыжок в длину 2018 - 113 см. 2019 – 136 см 2018 Лучший показатель –Свириденко Арина. 137 см. 2019     165см. ГТО 173См.</vt:lpstr>
      <vt:lpstr>Приседания 30 секунд  2018 – 26 раз.  2019 - 28 раз. .</vt:lpstr>
      <vt:lpstr>Слайд 13</vt:lpstr>
      <vt:lpstr>Слайд 14</vt:lpstr>
      <vt:lpstr>Слайд 15</vt:lpstr>
      <vt:lpstr>Выводы.</vt:lpstr>
      <vt:lpstr>Слайд 17</vt:lpstr>
      <vt:lpstr>Слайд 18</vt:lpstr>
      <vt:lpstr>Слайд 19</vt:lpstr>
      <vt:lpstr>Спасибо за внимание.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Контрольный тест</dc:title>
  <dc:creator>Василий</dc:creator>
  <cp:lastModifiedBy>Василий</cp:lastModifiedBy>
  <cp:revision>24</cp:revision>
  <dcterms:created xsi:type="dcterms:W3CDTF">2018-05-24T16:58:19Z</dcterms:created>
  <dcterms:modified xsi:type="dcterms:W3CDTF">2019-05-22T08:24:32Z</dcterms:modified>
</cp:coreProperties>
</file>