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Занятие по развитию речи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во второй младшей группе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«Волшебные сказки»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699" y="0"/>
            <a:ext cx="11603864" cy="66970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бюджетное дошкольное образовательное учреждение – детский сад №250, Чкаловского района, г. Екатеринбурга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957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9311" y="296214"/>
            <a:ext cx="4868214" cy="6697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Кто лишний?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9" y="719574"/>
            <a:ext cx="1850533" cy="1850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062" y="734097"/>
            <a:ext cx="2194801" cy="2352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86" y="1200676"/>
            <a:ext cx="1982542" cy="2238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8" y="3570513"/>
            <a:ext cx="2168073" cy="2198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31" y="3668740"/>
            <a:ext cx="1757234" cy="2240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86" y="4399417"/>
            <a:ext cx="2000703" cy="1907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51" y="1485649"/>
            <a:ext cx="1985674" cy="23751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10" y="3657769"/>
            <a:ext cx="1870915" cy="24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3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0989" y="3567448"/>
            <a:ext cx="3553496" cy="276895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B0F0"/>
                </a:solidFill>
              </a:rPr>
              <a:t>Что за гостья в дом пришла</a:t>
            </a:r>
            <a:br>
              <a:rPr lang="ru-RU" sz="2200" dirty="0">
                <a:solidFill>
                  <a:srgbClr val="00B0F0"/>
                </a:solidFill>
              </a:rPr>
            </a:br>
            <a:r>
              <a:rPr lang="ru-RU" sz="2200" dirty="0">
                <a:solidFill>
                  <a:srgbClr val="00B0F0"/>
                </a:solidFill>
              </a:rPr>
              <a:t>К трём лесным медведям?</a:t>
            </a:r>
            <a:br>
              <a:rPr lang="ru-RU" sz="2200" dirty="0">
                <a:solidFill>
                  <a:srgbClr val="00B0F0"/>
                </a:solidFill>
              </a:rPr>
            </a:br>
            <a:r>
              <a:rPr lang="ru-RU" sz="2200" dirty="0">
                <a:solidFill>
                  <a:srgbClr val="00B0F0"/>
                </a:solidFill>
              </a:rPr>
              <a:t>Там поела, попила,</a:t>
            </a:r>
            <a:br>
              <a:rPr lang="ru-RU" sz="2200" dirty="0">
                <a:solidFill>
                  <a:srgbClr val="00B0F0"/>
                </a:solidFill>
              </a:rPr>
            </a:br>
            <a:r>
              <a:rPr lang="ru-RU" sz="2200" dirty="0">
                <a:solidFill>
                  <a:srgbClr val="00B0F0"/>
                </a:solidFill>
              </a:rPr>
              <a:t>В трёх кроватях поспала,</a:t>
            </a:r>
            <a:br>
              <a:rPr lang="ru-RU" sz="2200" dirty="0">
                <a:solidFill>
                  <a:srgbClr val="00B0F0"/>
                </a:solidFill>
              </a:rPr>
            </a:br>
            <a:r>
              <a:rPr lang="ru-RU" sz="2200" dirty="0">
                <a:solidFill>
                  <a:srgbClr val="00B0F0"/>
                </a:solidFill>
              </a:rPr>
              <a:t>А хозяева вернулись —</a:t>
            </a:r>
            <a:br>
              <a:rPr lang="ru-RU" sz="2200" dirty="0">
                <a:solidFill>
                  <a:srgbClr val="00B0F0"/>
                </a:solidFill>
              </a:rPr>
            </a:br>
            <a:r>
              <a:rPr lang="ru-RU" sz="2200" dirty="0">
                <a:solidFill>
                  <a:srgbClr val="00B0F0"/>
                </a:solidFill>
              </a:rPr>
              <a:t>Еле ноги унесла!</a:t>
            </a:r>
            <a:br>
              <a:rPr lang="ru-RU" sz="2200" dirty="0">
                <a:solidFill>
                  <a:srgbClr val="00B0F0"/>
                </a:solidFill>
              </a:rPr>
            </a:br>
            <a:r>
              <a:rPr lang="ru-RU" sz="2200" dirty="0">
                <a:solidFill>
                  <a:srgbClr val="00B0F0"/>
                </a:solidFill>
              </a:rPr>
              <a:t>(Три медведя)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2" y="1031769"/>
            <a:ext cx="7252865" cy="5342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21" y="0"/>
            <a:ext cx="4221011" cy="32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09" y="2457942"/>
            <a:ext cx="3812145" cy="440005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B0F0"/>
                </a:solidFill>
              </a:rPr>
              <a:t>Она по ягоды пошла</a:t>
            </a:r>
            <a:r>
              <a:rPr lang="ru-RU" sz="1800" dirty="0" smtClean="0">
                <a:solidFill>
                  <a:srgbClr val="00B0F0"/>
                </a:solidFill>
              </a:rPr>
              <a:t>,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>Да на домик набрела</a:t>
            </a:r>
            <a:r>
              <a:rPr lang="ru-RU" sz="1800" dirty="0" smtClean="0">
                <a:solidFill>
                  <a:srgbClr val="00B0F0"/>
                </a:solidFill>
              </a:rPr>
              <a:t>,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Дом </a:t>
            </a:r>
            <a:r>
              <a:rPr lang="ru-RU" sz="1800" dirty="0">
                <a:solidFill>
                  <a:srgbClr val="00B0F0"/>
                </a:solidFill>
              </a:rPr>
              <a:t>под старою сосной</a:t>
            </a:r>
            <a:r>
              <a:rPr lang="ru-RU" sz="1800" dirty="0" smtClean="0">
                <a:solidFill>
                  <a:srgbClr val="00B0F0"/>
                </a:solidFill>
              </a:rPr>
              <a:t>.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В </a:t>
            </a:r>
            <a:r>
              <a:rPr lang="ru-RU" sz="1800" dirty="0">
                <a:solidFill>
                  <a:srgbClr val="00B0F0"/>
                </a:solidFill>
              </a:rPr>
              <a:t>доме жил медведь большой.</a:t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>Заболела б от тоски,</a:t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>Да спасли…пирожки. </a:t>
            </a:r>
            <a:r>
              <a:rPr lang="ru-RU" sz="1800" dirty="0" smtClean="0">
                <a:solidFill>
                  <a:srgbClr val="00B0F0"/>
                </a:solidFill>
              </a:rPr>
              <a:t/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(«</a:t>
            </a:r>
            <a:r>
              <a:rPr lang="ru-RU" sz="1800" dirty="0">
                <a:solidFill>
                  <a:srgbClr val="00B0F0"/>
                </a:solidFill>
              </a:rPr>
              <a:t>Маша и медведь»)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14" y="242015"/>
            <a:ext cx="5334000" cy="666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" y="120471"/>
            <a:ext cx="3408340" cy="3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9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037"/>
            <a:ext cx="3408340" cy="3408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255" y="529854"/>
            <a:ext cx="326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Он сумел поймать </a:t>
            </a:r>
            <a:r>
              <a:rPr lang="ru-RU" dirty="0" err="1">
                <a:solidFill>
                  <a:srgbClr val="00B0F0"/>
                </a:solidFill>
              </a:rPr>
              <a:t>волчишку</a:t>
            </a:r>
            <a:r>
              <a:rPr lang="ru-RU" dirty="0">
                <a:solidFill>
                  <a:srgbClr val="00B0F0"/>
                </a:solidFill>
              </a:rPr>
              <a:t>,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Он </a:t>
            </a:r>
            <a:r>
              <a:rPr lang="ru-RU" dirty="0">
                <a:solidFill>
                  <a:srgbClr val="00B0F0"/>
                </a:solidFill>
              </a:rPr>
              <a:t>поймал лису и мишку.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Он поймал их не сачком,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А поймал он их бочком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(«</a:t>
            </a:r>
            <a:r>
              <a:rPr lang="ru-RU" dirty="0">
                <a:solidFill>
                  <a:srgbClr val="00B0F0"/>
                </a:solidFill>
              </a:rPr>
              <a:t>Бычок – смоляной бочок»)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59" y="1357558"/>
            <a:ext cx="7571346" cy="42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7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73" y="159864"/>
            <a:ext cx="2268365" cy="21625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699" y="72829"/>
            <a:ext cx="9117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Цель: - </a:t>
            </a:r>
            <a:r>
              <a:rPr lang="ru-RU" dirty="0">
                <a:latin typeface="Arial" panose="020B0604020202020204" pitchFamily="34" charset="0"/>
              </a:rPr>
              <a:t>учить детей осмысливать и анализировать содержание сказки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 </a:t>
            </a:r>
          </a:p>
          <a:p>
            <a:endParaRPr lang="ru-RU" b="1" dirty="0" smtClean="0">
              <a:latin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</a:rPr>
              <a:t>Задачи</a:t>
            </a:r>
            <a:r>
              <a:rPr lang="ru-RU" b="1" dirty="0">
                <a:latin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</a:rPr>
              <a:t>- формировать детей давать полные ответы на вопросы; </a:t>
            </a:r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- развивать </a:t>
            </a:r>
            <a:r>
              <a:rPr lang="ru-RU" dirty="0">
                <a:latin typeface="Arial" panose="020B0604020202020204" pitchFamily="34" charset="0"/>
              </a:rPr>
              <a:t>связную и диалогическую речь: </a:t>
            </a:r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-  развивать </a:t>
            </a:r>
            <a:r>
              <a:rPr lang="ru-RU" dirty="0">
                <a:latin typeface="Arial" panose="020B0604020202020204" pitchFamily="34" charset="0"/>
              </a:rPr>
              <a:t>логическое мышление, воображение; - обогащать словарный запас детей;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- воспитывать </a:t>
            </a:r>
            <a:r>
              <a:rPr lang="ru-RU" dirty="0">
                <a:latin typeface="Arial" panose="020B0604020202020204" pitchFamily="34" charset="0"/>
              </a:rPr>
              <a:t>чувства сострадания и побуждать к проявлению добрых чувств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latin typeface="Arial" panose="020B0604020202020204" pitchFamily="34" charset="0"/>
              </a:rPr>
              <a:t>Предварительная </a:t>
            </a:r>
            <a:r>
              <a:rPr lang="ru-RU" sz="1600" b="1" dirty="0">
                <a:latin typeface="Arial" panose="020B0604020202020204" pitchFamily="34" charset="0"/>
              </a:rPr>
              <a:t>работа: </a:t>
            </a:r>
            <a:r>
              <a:rPr lang="ru-RU" sz="1600" dirty="0">
                <a:latin typeface="Arial" panose="020B0604020202020204" pitchFamily="34" charset="0"/>
              </a:rPr>
              <a:t>Чтение сказок «</a:t>
            </a:r>
            <a:r>
              <a:rPr lang="ru-RU" sz="1600" dirty="0" err="1">
                <a:latin typeface="Arial" panose="020B0604020202020204" pitchFamily="34" charset="0"/>
              </a:rPr>
              <a:t>Заюшкина</a:t>
            </a:r>
            <a:r>
              <a:rPr lang="ru-RU" sz="1600" dirty="0">
                <a:latin typeface="Arial" panose="020B0604020202020204" pitchFamily="34" charset="0"/>
              </a:rPr>
              <a:t> избушка», «Репка», «Курочка Ряба», «Теремок», «Колобок», «Волк и козлята», загадки. Рассматривание иллюстраций к прочитанным произведениям.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86389"/>
            <a:ext cx="3193960" cy="3394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98" y="3133944"/>
            <a:ext cx="3558325" cy="35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41" y="115910"/>
            <a:ext cx="7405352" cy="17644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/>
              <a:t>Жили - были дед и баба, и была у них … </a:t>
            </a:r>
            <a:endParaRPr lang="ru-RU" sz="2800" dirty="0"/>
          </a:p>
          <a:p>
            <a:r>
              <a:rPr lang="ru-RU" sz="2800" b="1" dirty="0"/>
              <a:t>Снесла она яичко, не простое, золотое… » </a:t>
            </a:r>
            <a:endParaRPr lang="ru-RU" sz="2800" b="1" dirty="0" smtClean="0"/>
          </a:p>
          <a:p>
            <a:r>
              <a:rPr lang="ru-RU" sz="2800" b="1" dirty="0" smtClean="0"/>
              <a:t>(«</a:t>
            </a:r>
            <a:r>
              <a:rPr lang="ru-RU" sz="2800" b="1" dirty="0"/>
              <a:t>Курочка Ряба»)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35" y="2179878"/>
            <a:ext cx="6400800" cy="4517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429"/>
            <a:ext cx="3704554" cy="37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64962"/>
            <a:ext cx="10581684" cy="6443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3076" y="3000779"/>
            <a:ext cx="3743460" cy="26530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Посадил дед…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Выросла она большая пребольшая… » 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(«</a:t>
            </a:r>
            <a:r>
              <a:rPr lang="ru-RU" sz="2400" b="1" dirty="0">
                <a:solidFill>
                  <a:srgbClr val="002060"/>
                </a:solidFill>
              </a:rPr>
              <a:t>Репка»)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2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698" y="218941"/>
            <a:ext cx="7431109" cy="1324556"/>
          </a:xfrm>
        </p:spPr>
        <p:txBody>
          <a:bodyPr>
            <a:normAutofit lnSpcReduction="10000"/>
          </a:bodyPr>
          <a:lstStyle/>
          <a:p>
            <a:pPr algn="l"/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</a:rPr>
              <a:t>«… Сел медведь на крышу, да и раздавил его, Еле успели все звери из него выскочить… » </a:t>
            </a:r>
            <a:endParaRPr lang="ru-RU" sz="2400" b="1" dirty="0" smtClean="0">
              <a:latin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</a:rPr>
              <a:t>(«</a:t>
            </a:r>
            <a:r>
              <a:rPr lang="ru-RU" sz="2000" b="1" dirty="0">
                <a:latin typeface="Arial" panose="020B0604020202020204" pitchFamily="34" charset="0"/>
              </a:rPr>
              <a:t>Теремок»)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7" y="1543497"/>
            <a:ext cx="7536243" cy="5205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5177"/>
            <a:ext cx="2833352" cy="2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317" y="3667797"/>
            <a:ext cx="4700788" cy="25371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«… Вдруг навстречу ему лиса «Здравствуй, дружок! Какой ты хорошенький»</a:t>
            </a:r>
          </a:p>
          <a:p>
            <a:pPr algn="ctr"/>
            <a:r>
              <a:rPr lang="ru-RU" sz="2400" b="1" dirty="0"/>
              <a:t>А он ей сразу песенку петь… »</a:t>
            </a:r>
          </a:p>
          <a:p>
            <a:pPr algn="ctr"/>
            <a:r>
              <a:rPr lang="ru-RU" sz="2400" b="1" dirty="0"/>
              <a:t>(«Колобок»)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25" y="663263"/>
            <a:ext cx="5065285" cy="4881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95"/>
            <a:ext cx="3570402" cy="35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947" y="991674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5008" y="4765183"/>
            <a:ext cx="9723550" cy="148107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«… Подслушал это волк, выждал, когда коза ушла,</a:t>
            </a:r>
          </a:p>
          <a:p>
            <a:pPr algn="ctr"/>
            <a:r>
              <a:rPr lang="ru-RU" sz="2800" dirty="0"/>
              <a:t>подошел к избушке и запел тонким голосом… »</a:t>
            </a:r>
          </a:p>
          <a:p>
            <a:pPr algn="ctr"/>
            <a:r>
              <a:rPr lang="ru-RU" sz="2800" dirty="0"/>
              <a:t>(«Волк и козлята»)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231349"/>
            <a:ext cx="8470005" cy="4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111" y="785613"/>
            <a:ext cx="10400763" cy="607238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6687" y="360607"/>
            <a:ext cx="6053070" cy="6278451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err="1"/>
              <a:t>Физминутка</a:t>
            </a:r>
            <a:r>
              <a:rPr lang="ru-RU" sz="1800" b="1" u="sng" dirty="0"/>
              <a:t> «Покажите, как»</a:t>
            </a:r>
          </a:p>
          <a:p>
            <a:pPr algn="ctr"/>
            <a:r>
              <a:rPr lang="ru-RU" sz="1800" b="1" dirty="0"/>
              <a:t>Раз — присядка, два — прыжок,</a:t>
            </a:r>
          </a:p>
          <a:p>
            <a:pPr algn="ctr"/>
            <a:r>
              <a:rPr lang="ru-RU" sz="1800" b="1" dirty="0" smtClean="0"/>
              <a:t>И </a:t>
            </a:r>
            <a:r>
              <a:rPr lang="ru-RU" sz="1800" b="1" dirty="0"/>
              <a:t>опять присядка,</a:t>
            </a:r>
          </a:p>
          <a:p>
            <a:pPr algn="ctr"/>
            <a:r>
              <a:rPr lang="ru-RU" sz="1800" b="1" dirty="0" smtClean="0"/>
              <a:t>А </a:t>
            </a:r>
            <a:r>
              <a:rPr lang="ru-RU" sz="1800" b="1" dirty="0"/>
              <a:t>потом опять прыжок —</a:t>
            </a:r>
          </a:p>
          <a:p>
            <a:pPr algn="ctr"/>
            <a:r>
              <a:rPr lang="ru-RU" sz="1800" b="1" dirty="0" smtClean="0"/>
              <a:t>Заячья </a:t>
            </a:r>
            <a:r>
              <a:rPr lang="ru-RU" sz="1800" b="1" dirty="0"/>
              <a:t>зарядка.</a:t>
            </a:r>
          </a:p>
          <a:p>
            <a:pPr algn="ctr"/>
            <a:r>
              <a:rPr lang="ru-RU" sz="1800" b="1" dirty="0" smtClean="0"/>
              <a:t>Покажите</a:t>
            </a:r>
            <a:r>
              <a:rPr lang="ru-RU" sz="1800" b="1" dirty="0"/>
              <a:t>, как?</a:t>
            </a:r>
          </a:p>
          <a:p>
            <a:pPr algn="ctr"/>
            <a:r>
              <a:rPr lang="ru-RU" sz="1800" b="1" dirty="0" smtClean="0"/>
              <a:t>Птичка </a:t>
            </a:r>
            <a:r>
              <a:rPr lang="ru-RU" sz="1800" b="1" dirty="0"/>
              <a:t>скачет, словно пляшет,</a:t>
            </a:r>
          </a:p>
          <a:p>
            <a:pPr algn="ctr"/>
            <a:r>
              <a:rPr lang="ru-RU" sz="1800" b="1" dirty="0" smtClean="0"/>
              <a:t>Птичка </a:t>
            </a:r>
            <a:r>
              <a:rPr lang="ru-RU" sz="1800" b="1" dirty="0"/>
              <a:t>крылышками машет</a:t>
            </a:r>
          </a:p>
          <a:p>
            <a:pPr algn="ctr"/>
            <a:r>
              <a:rPr lang="ru-RU" sz="1800" b="1" dirty="0" smtClean="0"/>
              <a:t>И </a:t>
            </a:r>
            <a:r>
              <a:rPr lang="ru-RU" sz="1800" b="1" dirty="0"/>
              <a:t>взлетает без оглядки —</a:t>
            </a:r>
          </a:p>
          <a:p>
            <a:pPr algn="ctr"/>
            <a:r>
              <a:rPr lang="ru-RU" sz="1800" b="1" dirty="0" smtClean="0"/>
              <a:t>Это </a:t>
            </a:r>
            <a:r>
              <a:rPr lang="ru-RU" sz="1800" b="1" dirty="0" err="1"/>
              <a:t>птичкина</a:t>
            </a:r>
            <a:r>
              <a:rPr lang="ru-RU" sz="1800" b="1" dirty="0"/>
              <a:t> зарядка.</a:t>
            </a:r>
          </a:p>
          <a:p>
            <a:pPr algn="ctr"/>
            <a:r>
              <a:rPr lang="ru-RU" sz="1800" b="1" dirty="0" smtClean="0"/>
              <a:t>Так </a:t>
            </a:r>
            <a:r>
              <a:rPr lang="ru-RU" sz="1800" b="1" dirty="0"/>
              <a:t>сумеете?</a:t>
            </a:r>
          </a:p>
          <a:p>
            <a:pPr algn="ctr"/>
            <a:r>
              <a:rPr lang="ru-RU" sz="1800" b="1" dirty="0" smtClean="0"/>
              <a:t>Белки </a:t>
            </a:r>
            <a:r>
              <a:rPr lang="ru-RU" sz="1800" b="1" dirty="0"/>
              <a:t>скачут очень быстро,</a:t>
            </a:r>
          </a:p>
          <a:p>
            <a:pPr algn="ctr"/>
            <a:r>
              <a:rPr lang="ru-RU" sz="1800" b="1" dirty="0" smtClean="0"/>
              <a:t>Машут </a:t>
            </a:r>
            <a:r>
              <a:rPr lang="ru-RU" sz="1800" b="1" dirty="0"/>
              <a:t>хвостиком пушистым,</a:t>
            </a:r>
          </a:p>
          <a:p>
            <a:pPr algn="ctr"/>
            <a:r>
              <a:rPr lang="ru-RU" sz="1800" b="1" dirty="0" smtClean="0"/>
              <a:t>Целый </a:t>
            </a:r>
            <a:r>
              <a:rPr lang="ru-RU" sz="1800" b="1" dirty="0"/>
              <a:t>день играют в прятки —</a:t>
            </a:r>
          </a:p>
          <a:p>
            <a:pPr algn="ctr"/>
            <a:r>
              <a:rPr lang="ru-RU" sz="1800" b="1" dirty="0" smtClean="0"/>
              <a:t>Это </a:t>
            </a:r>
            <a:r>
              <a:rPr lang="ru-RU" sz="1800" b="1" dirty="0"/>
              <a:t>беличья зарядка.</a:t>
            </a:r>
          </a:p>
          <a:p>
            <a:pPr algn="ctr"/>
            <a:r>
              <a:rPr lang="ru-RU" sz="1800" b="1" dirty="0" smtClean="0"/>
              <a:t>А </a:t>
            </a:r>
            <a:r>
              <a:rPr lang="ru-RU" sz="1800" b="1" dirty="0"/>
              <a:t>так сможете?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68" y="-95787"/>
            <a:ext cx="3238232" cy="323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44" y="3196464"/>
            <a:ext cx="4817810" cy="36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7" y="1442435"/>
            <a:ext cx="10400763" cy="504851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9311" y="296214"/>
            <a:ext cx="4868214" cy="6697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Кто лишний?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0" y="4147368"/>
            <a:ext cx="1850533" cy="1850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062" y="734097"/>
            <a:ext cx="2194801" cy="2352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86" y="1200676"/>
            <a:ext cx="1982542" cy="2238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6" y="965915"/>
            <a:ext cx="2168073" cy="2198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52" y="1207674"/>
            <a:ext cx="2406001" cy="24685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52" y="3910977"/>
            <a:ext cx="1757234" cy="2240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66" y="3917975"/>
            <a:ext cx="2000703" cy="19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4407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140</TotalTime>
  <Words>341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Corbel</vt:lpstr>
      <vt:lpstr>Times New Roman</vt:lpstr>
      <vt:lpstr>Глубина</vt:lpstr>
      <vt:lpstr> Занятие по развитию речи во второй младшей группе «Волшебные сказки»        </vt:lpstr>
      <vt:lpstr> 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Что за гостья в дом пришла К трём лесным медведям? Там поела, попила, В трёх кроватях поспала, А хозяева вернулись — Еле ноги унесла! (Три медведя)</vt:lpstr>
      <vt:lpstr>Она по ягоды пошла,  Да на домик набрела,  Дом под старою сосной.  В доме жил медведь большой.  Заболела б от тоски,  Да спасли…пирожки.   («Маша и медведь»)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речи во второй младшей группе «Волшебные сказки»</dc:title>
  <dc:creator>Пользователь</dc:creator>
  <cp:lastModifiedBy>Пользователь</cp:lastModifiedBy>
  <cp:revision>11</cp:revision>
  <dcterms:created xsi:type="dcterms:W3CDTF">2020-04-20T13:32:38Z</dcterms:created>
  <dcterms:modified xsi:type="dcterms:W3CDTF">2020-04-20T15:53:12Z</dcterms:modified>
</cp:coreProperties>
</file>