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AB66E3-719F-45EB-A84C-932D18E5582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F0AABC-10BD-41F6-8379-566A51B50BF6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ДОУ</a:t>
          </a:r>
          <a:endParaRPr lang="ru-RU" dirty="0">
            <a:solidFill>
              <a:srgbClr val="FF0000"/>
            </a:solidFill>
          </a:endParaRPr>
        </a:p>
      </dgm:t>
    </dgm:pt>
    <dgm:pt modelId="{B132E9C7-7D93-4E37-A4EE-D2FDE82A1BCA}" type="parTrans" cxnId="{6CE16CB0-0778-4650-BE1E-72EB78CA3506}">
      <dgm:prSet/>
      <dgm:spPr/>
      <dgm:t>
        <a:bodyPr/>
        <a:lstStyle/>
        <a:p>
          <a:endParaRPr lang="ru-RU"/>
        </a:p>
      </dgm:t>
    </dgm:pt>
    <dgm:pt modelId="{57BDF4C4-965E-4576-921D-C55934F68ADB}" type="sibTrans" cxnId="{6CE16CB0-0778-4650-BE1E-72EB78CA3506}">
      <dgm:prSet/>
      <dgm:spPr>
        <a:solidFill>
          <a:srgbClr val="002060"/>
        </a:solidFill>
      </dgm:spPr>
      <dgm:t>
        <a:bodyPr/>
        <a:lstStyle/>
        <a:p>
          <a:endParaRPr lang="ru-RU"/>
        </a:p>
      </dgm:t>
    </dgm:pt>
    <dgm:pt modelId="{9E306FC9-702C-4396-B530-825389DB3667}">
      <dgm:prSet phldrT="[Текст]" custT="1"/>
      <dgm:spPr>
        <a:solidFill>
          <a:srgbClr val="F37047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</a:rPr>
            <a:t>ребёнок</a:t>
          </a:r>
          <a:endParaRPr lang="ru-RU" sz="2400" dirty="0">
            <a:solidFill>
              <a:srgbClr val="FF0000"/>
            </a:solidFill>
          </a:endParaRPr>
        </a:p>
      </dgm:t>
    </dgm:pt>
    <dgm:pt modelId="{A3F30686-6DE8-4178-BEDE-8CFD466178FE}" type="parTrans" cxnId="{C5BEC496-2B70-4025-A162-188834EF503D}">
      <dgm:prSet/>
      <dgm:spPr/>
      <dgm:t>
        <a:bodyPr/>
        <a:lstStyle/>
        <a:p>
          <a:endParaRPr lang="ru-RU"/>
        </a:p>
      </dgm:t>
    </dgm:pt>
    <dgm:pt modelId="{079E8E28-DF22-4C9F-976F-6448D14D78DB}" type="sibTrans" cxnId="{C5BEC496-2B70-4025-A162-188834EF503D}">
      <dgm:prSet/>
      <dgm:spPr>
        <a:solidFill>
          <a:schemeClr val="tx2"/>
        </a:solidFill>
      </dgm:spPr>
      <dgm:t>
        <a:bodyPr/>
        <a:lstStyle/>
        <a:p>
          <a:endParaRPr lang="ru-RU"/>
        </a:p>
      </dgm:t>
    </dgm:pt>
    <dgm:pt modelId="{92652EB5-6B90-4B31-8830-08C058F7861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семья</a:t>
          </a:r>
          <a:endParaRPr lang="ru-RU" dirty="0">
            <a:solidFill>
              <a:srgbClr val="FF0000"/>
            </a:solidFill>
          </a:endParaRPr>
        </a:p>
      </dgm:t>
    </dgm:pt>
    <dgm:pt modelId="{10047163-EF7D-4B96-9FCC-6BF75940F3D8}" type="parTrans" cxnId="{7163E486-7136-4C97-B445-6B5171680DC1}">
      <dgm:prSet/>
      <dgm:spPr/>
      <dgm:t>
        <a:bodyPr/>
        <a:lstStyle/>
        <a:p>
          <a:endParaRPr lang="ru-RU"/>
        </a:p>
      </dgm:t>
    </dgm:pt>
    <dgm:pt modelId="{A52FD1D7-FB71-4A8F-BFDF-F3100A27B3F9}" type="sibTrans" cxnId="{7163E486-7136-4C97-B445-6B5171680DC1}">
      <dgm:prSet/>
      <dgm:spPr>
        <a:solidFill>
          <a:schemeClr val="tx2"/>
        </a:solidFill>
      </dgm:spPr>
      <dgm:t>
        <a:bodyPr/>
        <a:lstStyle/>
        <a:p>
          <a:endParaRPr lang="ru-RU"/>
        </a:p>
      </dgm:t>
    </dgm:pt>
    <dgm:pt modelId="{F6FDB073-9E65-45B3-A88F-A4B3C30C7826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школа</a:t>
          </a:r>
          <a:endParaRPr lang="ru-RU" dirty="0">
            <a:solidFill>
              <a:srgbClr val="FF0000"/>
            </a:solidFill>
          </a:endParaRPr>
        </a:p>
      </dgm:t>
    </dgm:pt>
    <dgm:pt modelId="{FC45DA68-6BFA-4C51-A58F-AB8F37C88488}" type="parTrans" cxnId="{97FEECAF-7E13-4DE2-9CE8-56A68A7CFBC7}">
      <dgm:prSet/>
      <dgm:spPr/>
      <dgm:t>
        <a:bodyPr/>
        <a:lstStyle/>
        <a:p>
          <a:endParaRPr lang="ru-RU"/>
        </a:p>
      </dgm:t>
    </dgm:pt>
    <dgm:pt modelId="{923313DA-BF86-43B8-9BCB-AF6B3C9AF52C}" type="sibTrans" cxnId="{97FEECAF-7E13-4DE2-9CE8-56A68A7CFBC7}">
      <dgm:prSet/>
      <dgm:spPr>
        <a:solidFill>
          <a:schemeClr val="tx2"/>
        </a:solidFill>
      </dgm:spPr>
      <dgm:t>
        <a:bodyPr/>
        <a:lstStyle/>
        <a:p>
          <a:endParaRPr lang="ru-RU"/>
        </a:p>
      </dgm:t>
    </dgm:pt>
    <dgm:pt modelId="{B6391E86-A4A9-43F2-BFA2-627643C76FDC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dirty="0" smtClean="0">
              <a:solidFill>
                <a:srgbClr val="FF0000"/>
              </a:solidFill>
            </a:rPr>
            <a:t>общество</a:t>
          </a:r>
          <a:endParaRPr lang="ru-RU" sz="2000" dirty="0">
            <a:solidFill>
              <a:srgbClr val="FF0000"/>
            </a:solidFill>
          </a:endParaRPr>
        </a:p>
      </dgm:t>
    </dgm:pt>
    <dgm:pt modelId="{0A064497-966C-4034-9BEB-99EDAA18D106}" type="parTrans" cxnId="{AC38EF31-FB82-40D1-924C-4C76C8DCB51B}">
      <dgm:prSet/>
      <dgm:spPr/>
      <dgm:t>
        <a:bodyPr/>
        <a:lstStyle/>
        <a:p>
          <a:endParaRPr lang="ru-RU"/>
        </a:p>
      </dgm:t>
    </dgm:pt>
    <dgm:pt modelId="{2B615C42-004E-43EA-A082-EAAB1A32E5DF}" type="sibTrans" cxnId="{AC38EF31-FB82-40D1-924C-4C76C8DCB51B}">
      <dgm:prSet/>
      <dgm:spPr>
        <a:solidFill>
          <a:schemeClr val="tx2"/>
        </a:solidFill>
      </dgm:spPr>
      <dgm:t>
        <a:bodyPr/>
        <a:lstStyle/>
        <a:p>
          <a:endParaRPr lang="ru-RU"/>
        </a:p>
      </dgm:t>
    </dgm:pt>
    <dgm:pt modelId="{54438AC8-FFEA-4D1A-ADC6-C93D876F6510}" type="pres">
      <dgm:prSet presAssocID="{97AB66E3-719F-45EB-A84C-932D18E5582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6D7F25-85A6-4C18-BA48-973CA9C35B4A}" type="pres">
      <dgm:prSet presAssocID="{CEF0AABC-10BD-41F6-8379-566A51B50BF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40288-62F7-442A-87C0-7D4C595AFB92}" type="pres">
      <dgm:prSet presAssocID="{57BDF4C4-965E-4576-921D-C55934F68ADB}" presName="sibTrans" presStyleLbl="sibTrans2D1" presStyleIdx="0" presStyleCnt="5"/>
      <dgm:spPr/>
      <dgm:t>
        <a:bodyPr/>
        <a:lstStyle/>
        <a:p>
          <a:endParaRPr lang="ru-RU"/>
        </a:p>
      </dgm:t>
    </dgm:pt>
    <dgm:pt modelId="{956B256E-ECC0-4223-B7E1-C11B7363E918}" type="pres">
      <dgm:prSet presAssocID="{57BDF4C4-965E-4576-921D-C55934F68ADB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EC52983-D105-4871-BD53-098E98CA245A}" type="pres">
      <dgm:prSet presAssocID="{9E306FC9-702C-4396-B530-825389DB366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8ECFC-C5F6-4224-90FA-58298E20122C}" type="pres">
      <dgm:prSet presAssocID="{079E8E28-DF22-4C9F-976F-6448D14D78DB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60441F3-19D2-4CD3-B7C3-EFACD918E582}" type="pres">
      <dgm:prSet presAssocID="{079E8E28-DF22-4C9F-976F-6448D14D78D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F5B18A9-410F-4B31-B91F-AD657310E276}" type="pres">
      <dgm:prSet presAssocID="{92652EB5-6B90-4B31-8830-08C058F7861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127B4-A39D-4692-9AF5-2FD278449E4D}" type="pres">
      <dgm:prSet presAssocID="{A52FD1D7-FB71-4A8F-BFDF-F3100A27B3F9}" presName="sibTrans" presStyleLbl="sibTrans2D1" presStyleIdx="2" presStyleCnt="5"/>
      <dgm:spPr/>
      <dgm:t>
        <a:bodyPr/>
        <a:lstStyle/>
        <a:p>
          <a:endParaRPr lang="ru-RU"/>
        </a:p>
      </dgm:t>
    </dgm:pt>
    <dgm:pt modelId="{7F6F5C55-1FDD-45A2-BC3C-82D8D50EF1F8}" type="pres">
      <dgm:prSet presAssocID="{A52FD1D7-FB71-4A8F-BFDF-F3100A27B3F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E9B87FA-1117-4D8D-9D8A-83DC23A81261}" type="pres">
      <dgm:prSet presAssocID="{F6FDB073-9E65-45B3-A88F-A4B3C30C782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2E825-D233-4C1A-B068-447645496763}" type="pres">
      <dgm:prSet presAssocID="{923313DA-BF86-43B8-9BCB-AF6B3C9AF52C}" presName="sibTrans" presStyleLbl="sibTrans2D1" presStyleIdx="3" presStyleCnt="5"/>
      <dgm:spPr/>
      <dgm:t>
        <a:bodyPr/>
        <a:lstStyle/>
        <a:p>
          <a:endParaRPr lang="ru-RU"/>
        </a:p>
      </dgm:t>
    </dgm:pt>
    <dgm:pt modelId="{644E1647-E0F2-42F2-B974-244DF2CEADB0}" type="pres">
      <dgm:prSet presAssocID="{923313DA-BF86-43B8-9BCB-AF6B3C9AF52C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B1CFADE2-DFA5-4969-9C04-BAEDDF68086C}" type="pres">
      <dgm:prSet presAssocID="{B6391E86-A4A9-43F2-BFA2-627643C76F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0CEC8-A171-4D04-A1EC-4FE6E773BD40}" type="pres">
      <dgm:prSet presAssocID="{2B615C42-004E-43EA-A082-EAAB1A32E5DF}" presName="sibTrans" presStyleLbl="sibTrans2D1" presStyleIdx="4" presStyleCnt="5"/>
      <dgm:spPr/>
      <dgm:t>
        <a:bodyPr/>
        <a:lstStyle/>
        <a:p>
          <a:endParaRPr lang="ru-RU"/>
        </a:p>
      </dgm:t>
    </dgm:pt>
    <dgm:pt modelId="{3A8EB62D-CDEC-47AF-922F-C2DF878A6BD1}" type="pres">
      <dgm:prSet presAssocID="{2B615C42-004E-43EA-A082-EAAB1A32E5DF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AB69793E-646B-45D3-9EE5-9DF598AD9468}" type="presOf" srcId="{57BDF4C4-965E-4576-921D-C55934F68ADB}" destId="{956B256E-ECC0-4223-B7E1-C11B7363E918}" srcOrd="1" destOrd="0" presId="urn:microsoft.com/office/officeart/2005/8/layout/cycle2"/>
    <dgm:cxn modelId="{43A4CD60-385C-4311-B99E-6FEDCE939496}" type="presOf" srcId="{A52FD1D7-FB71-4A8F-BFDF-F3100A27B3F9}" destId="{028127B4-A39D-4692-9AF5-2FD278449E4D}" srcOrd="0" destOrd="0" presId="urn:microsoft.com/office/officeart/2005/8/layout/cycle2"/>
    <dgm:cxn modelId="{AC38EF31-FB82-40D1-924C-4C76C8DCB51B}" srcId="{97AB66E3-719F-45EB-A84C-932D18E55820}" destId="{B6391E86-A4A9-43F2-BFA2-627643C76FDC}" srcOrd="4" destOrd="0" parTransId="{0A064497-966C-4034-9BEB-99EDAA18D106}" sibTransId="{2B615C42-004E-43EA-A082-EAAB1A32E5DF}"/>
    <dgm:cxn modelId="{9FE8BE97-806E-46AC-A523-8443E49333D7}" type="presOf" srcId="{B6391E86-A4A9-43F2-BFA2-627643C76FDC}" destId="{B1CFADE2-DFA5-4969-9C04-BAEDDF68086C}" srcOrd="0" destOrd="0" presId="urn:microsoft.com/office/officeart/2005/8/layout/cycle2"/>
    <dgm:cxn modelId="{1A93759F-8F2E-4E5D-9B8C-B6FA5D375BC4}" type="presOf" srcId="{079E8E28-DF22-4C9F-976F-6448D14D78DB}" destId="{83F8ECFC-C5F6-4224-90FA-58298E20122C}" srcOrd="0" destOrd="0" presId="urn:microsoft.com/office/officeart/2005/8/layout/cycle2"/>
    <dgm:cxn modelId="{E1E392CE-BE54-419E-A730-1C5F754AD0F7}" type="presOf" srcId="{97AB66E3-719F-45EB-A84C-932D18E55820}" destId="{54438AC8-FFEA-4D1A-ADC6-C93D876F6510}" srcOrd="0" destOrd="0" presId="urn:microsoft.com/office/officeart/2005/8/layout/cycle2"/>
    <dgm:cxn modelId="{83DE01D3-FD91-4272-AD4F-34A037C5D79A}" type="presOf" srcId="{079E8E28-DF22-4C9F-976F-6448D14D78DB}" destId="{660441F3-19D2-4CD3-B7C3-EFACD918E582}" srcOrd="1" destOrd="0" presId="urn:microsoft.com/office/officeart/2005/8/layout/cycle2"/>
    <dgm:cxn modelId="{C5BEC496-2B70-4025-A162-188834EF503D}" srcId="{97AB66E3-719F-45EB-A84C-932D18E55820}" destId="{9E306FC9-702C-4396-B530-825389DB3667}" srcOrd="1" destOrd="0" parTransId="{A3F30686-6DE8-4178-BEDE-8CFD466178FE}" sibTransId="{079E8E28-DF22-4C9F-976F-6448D14D78DB}"/>
    <dgm:cxn modelId="{62E78770-2EB0-4CF6-A41C-9D1EBD571AEF}" type="presOf" srcId="{2B615C42-004E-43EA-A082-EAAB1A32E5DF}" destId="{7890CEC8-A171-4D04-A1EC-4FE6E773BD40}" srcOrd="0" destOrd="0" presId="urn:microsoft.com/office/officeart/2005/8/layout/cycle2"/>
    <dgm:cxn modelId="{D83AB01D-A147-4A95-9634-9CAEFF5EC504}" type="presOf" srcId="{92652EB5-6B90-4B31-8830-08C058F78615}" destId="{BF5B18A9-410F-4B31-B91F-AD657310E276}" srcOrd="0" destOrd="0" presId="urn:microsoft.com/office/officeart/2005/8/layout/cycle2"/>
    <dgm:cxn modelId="{C0F82056-F7C1-45FD-8323-5BEC7830384D}" type="presOf" srcId="{F6FDB073-9E65-45B3-A88F-A4B3C30C7826}" destId="{9E9B87FA-1117-4D8D-9D8A-83DC23A81261}" srcOrd="0" destOrd="0" presId="urn:microsoft.com/office/officeart/2005/8/layout/cycle2"/>
    <dgm:cxn modelId="{6CE16CB0-0778-4650-BE1E-72EB78CA3506}" srcId="{97AB66E3-719F-45EB-A84C-932D18E55820}" destId="{CEF0AABC-10BD-41F6-8379-566A51B50BF6}" srcOrd="0" destOrd="0" parTransId="{B132E9C7-7D93-4E37-A4EE-D2FDE82A1BCA}" sibTransId="{57BDF4C4-965E-4576-921D-C55934F68ADB}"/>
    <dgm:cxn modelId="{A581DB67-F3A4-462A-8EB7-1B0A2A46A651}" type="presOf" srcId="{923313DA-BF86-43B8-9BCB-AF6B3C9AF52C}" destId="{B452E825-D233-4C1A-B068-447645496763}" srcOrd="0" destOrd="0" presId="urn:microsoft.com/office/officeart/2005/8/layout/cycle2"/>
    <dgm:cxn modelId="{97FEECAF-7E13-4DE2-9CE8-56A68A7CFBC7}" srcId="{97AB66E3-719F-45EB-A84C-932D18E55820}" destId="{F6FDB073-9E65-45B3-A88F-A4B3C30C7826}" srcOrd="3" destOrd="0" parTransId="{FC45DA68-6BFA-4C51-A58F-AB8F37C88488}" sibTransId="{923313DA-BF86-43B8-9BCB-AF6B3C9AF52C}"/>
    <dgm:cxn modelId="{9FABF1A7-7614-4005-A918-C314B16D3021}" type="presOf" srcId="{2B615C42-004E-43EA-A082-EAAB1A32E5DF}" destId="{3A8EB62D-CDEC-47AF-922F-C2DF878A6BD1}" srcOrd="1" destOrd="0" presId="urn:microsoft.com/office/officeart/2005/8/layout/cycle2"/>
    <dgm:cxn modelId="{4342088C-7E3A-4F6C-BA9E-F6CAE5D6E25D}" type="presOf" srcId="{57BDF4C4-965E-4576-921D-C55934F68ADB}" destId="{9B340288-62F7-442A-87C0-7D4C595AFB92}" srcOrd="0" destOrd="0" presId="urn:microsoft.com/office/officeart/2005/8/layout/cycle2"/>
    <dgm:cxn modelId="{153FF9F1-B2C5-4362-8941-DE730F8CBE8B}" type="presOf" srcId="{A52FD1D7-FB71-4A8F-BFDF-F3100A27B3F9}" destId="{7F6F5C55-1FDD-45A2-BC3C-82D8D50EF1F8}" srcOrd="1" destOrd="0" presId="urn:microsoft.com/office/officeart/2005/8/layout/cycle2"/>
    <dgm:cxn modelId="{0A64269F-9DA1-4E05-8B38-0B199035085E}" type="presOf" srcId="{CEF0AABC-10BD-41F6-8379-566A51B50BF6}" destId="{4A6D7F25-85A6-4C18-BA48-973CA9C35B4A}" srcOrd="0" destOrd="0" presId="urn:microsoft.com/office/officeart/2005/8/layout/cycle2"/>
    <dgm:cxn modelId="{7163E486-7136-4C97-B445-6B5171680DC1}" srcId="{97AB66E3-719F-45EB-A84C-932D18E55820}" destId="{92652EB5-6B90-4B31-8830-08C058F78615}" srcOrd="2" destOrd="0" parTransId="{10047163-EF7D-4B96-9FCC-6BF75940F3D8}" sibTransId="{A52FD1D7-FB71-4A8F-BFDF-F3100A27B3F9}"/>
    <dgm:cxn modelId="{2339FD6F-CFFC-474C-8124-839D00682792}" type="presOf" srcId="{9E306FC9-702C-4396-B530-825389DB3667}" destId="{2EC52983-D105-4871-BD53-098E98CA245A}" srcOrd="0" destOrd="0" presId="urn:microsoft.com/office/officeart/2005/8/layout/cycle2"/>
    <dgm:cxn modelId="{FFF7A216-5660-4147-BB9E-AF3FDB268B0B}" type="presOf" srcId="{923313DA-BF86-43B8-9BCB-AF6B3C9AF52C}" destId="{644E1647-E0F2-42F2-B974-244DF2CEADB0}" srcOrd="1" destOrd="0" presId="urn:microsoft.com/office/officeart/2005/8/layout/cycle2"/>
    <dgm:cxn modelId="{853FDCF6-4A17-42D6-8D54-01E24A0A5819}" type="presParOf" srcId="{54438AC8-FFEA-4D1A-ADC6-C93D876F6510}" destId="{4A6D7F25-85A6-4C18-BA48-973CA9C35B4A}" srcOrd="0" destOrd="0" presId="urn:microsoft.com/office/officeart/2005/8/layout/cycle2"/>
    <dgm:cxn modelId="{27622F49-AF45-4806-A261-C864513424CA}" type="presParOf" srcId="{54438AC8-FFEA-4D1A-ADC6-C93D876F6510}" destId="{9B340288-62F7-442A-87C0-7D4C595AFB92}" srcOrd="1" destOrd="0" presId="urn:microsoft.com/office/officeart/2005/8/layout/cycle2"/>
    <dgm:cxn modelId="{671931CB-14D0-4CF4-AACD-4D0E8F939D3F}" type="presParOf" srcId="{9B340288-62F7-442A-87C0-7D4C595AFB92}" destId="{956B256E-ECC0-4223-B7E1-C11B7363E918}" srcOrd="0" destOrd="0" presId="urn:microsoft.com/office/officeart/2005/8/layout/cycle2"/>
    <dgm:cxn modelId="{8689E0B2-CC84-4F34-A61C-E3D09926D34B}" type="presParOf" srcId="{54438AC8-FFEA-4D1A-ADC6-C93D876F6510}" destId="{2EC52983-D105-4871-BD53-098E98CA245A}" srcOrd="2" destOrd="0" presId="urn:microsoft.com/office/officeart/2005/8/layout/cycle2"/>
    <dgm:cxn modelId="{411A49DE-CF22-4249-AE61-9BCF8FD9450D}" type="presParOf" srcId="{54438AC8-FFEA-4D1A-ADC6-C93D876F6510}" destId="{83F8ECFC-C5F6-4224-90FA-58298E20122C}" srcOrd="3" destOrd="0" presId="urn:microsoft.com/office/officeart/2005/8/layout/cycle2"/>
    <dgm:cxn modelId="{407B8F56-7A66-48E7-8474-4C996295BB37}" type="presParOf" srcId="{83F8ECFC-C5F6-4224-90FA-58298E20122C}" destId="{660441F3-19D2-4CD3-B7C3-EFACD918E582}" srcOrd="0" destOrd="0" presId="urn:microsoft.com/office/officeart/2005/8/layout/cycle2"/>
    <dgm:cxn modelId="{13F04935-B867-4C3F-A03C-729EDFDB6F3B}" type="presParOf" srcId="{54438AC8-FFEA-4D1A-ADC6-C93D876F6510}" destId="{BF5B18A9-410F-4B31-B91F-AD657310E276}" srcOrd="4" destOrd="0" presId="urn:microsoft.com/office/officeart/2005/8/layout/cycle2"/>
    <dgm:cxn modelId="{CD15293E-1025-4B4A-9996-C06EFF9AE175}" type="presParOf" srcId="{54438AC8-FFEA-4D1A-ADC6-C93D876F6510}" destId="{028127B4-A39D-4692-9AF5-2FD278449E4D}" srcOrd="5" destOrd="0" presId="urn:microsoft.com/office/officeart/2005/8/layout/cycle2"/>
    <dgm:cxn modelId="{26FC8B69-032C-438F-B74B-518AE69616E9}" type="presParOf" srcId="{028127B4-A39D-4692-9AF5-2FD278449E4D}" destId="{7F6F5C55-1FDD-45A2-BC3C-82D8D50EF1F8}" srcOrd="0" destOrd="0" presId="urn:microsoft.com/office/officeart/2005/8/layout/cycle2"/>
    <dgm:cxn modelId="{AE6A927E-1E7D-4DE2-AE6D-96B3E701AA54}" type="presParOf" srcId="{54438AC8-FFEA-4D1A-ADC6-C93D876F6510}" destId="{9E9B87FA-1117-4D8D-9D8A-83DC23A81261}" srcOrd="6" destOrd="0" presId="urn:microsoft.com/office/officeart/2005/8/layout/cycle2"/>
    <dgm:cxn modelId="{C5246189-C72F-4139-A792-26801A8D8DCC}" type="presParOf" srcId="{54438AC8-FFEA-4D1A-ADC6-C93D876F6510}" destId="{B452E825-D233-4C1A-B068-447645496763}" srcOrd="7" destOrd="0" presId="urn:microsoft.com/office/officeart/2005/8/layout/cycle2"/>
    <dgm:cxn modelId="{3E53C3EC-515D-4126-9DA2-4F795BD49AAC}" type="presParOf" srcId="{B452E825-D233-4C1A-B068-447645496763}" destId="{644E1647-E0F2-42F2-B974-244DF2CEADB0}" srcOrd="0" destOrd="0" presId="urn:microsoft.com/office/officeart/2005/8/layout/cycle2"/>
    <dgm:cxn modelId="{50EE34B9-0ABC-4FDC-85BD-7789811F583B}" type="presParOf" srcId="{54438AC8-FFEA-4D1A-ADC6-C93D876F6510}" destId="{B1CFADE2-DFA5-4969-9C04-BAEDDF68086C}" srcOrd="8" destOrd="0" presId="urn:microsoft.com/office/officeart/2005/8/layout/cycle2"/>
    <dgm:cxn modelId="{22C62DFC-5804-47E4-AB47-8A4593B64967}" type="presParOf" srcId="{54438AC8-FFEA-4D1A-ADC6-C93D876F6510}" destId="{7890CEC8-A171-4D04-A1EC-4FE6E773BD40}" srcOrd="9" destOrd="0" presId="urn:microsoft.com/office/officeart/2005/8/layout/cycle2"/>
    <dgm:cxn modelId="{9FC1C9B2-0E80-4A10-8243-0375DB3DA054}" type="presParOf" srcId="{7890CEC8-A171-4D04-A1EC-4FE6E773BD40}" destId="{3A8EB62D-CDEC-47AF-922F-C2DF878A6B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D7F25-85A6-4C18-BA48-973CA9C35B4A}">
      <dsp:nvSpPr>
        <dsp:cNvPr id="0" name=""/>
        <dsp:cNvSpPr/>
      </dsp:nvSpPr>
      <dsp:spPr>
        <a:xfrm>
          <a:off x="3934947" y="605"/>
          <a:ext cx="1689740" cy="1689740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</a:rPr>
            <a:t>ДОУ</a:t>
          </a:r>
          <a:endParaRPr lang="ru-RU" sz="3200" kern="1200" dirty="0">
            <a:solidFill>
              <a:srgbClr val="FF0000"/>
            </a:solidFill>
          </a:endParaRPr>
        </a:p>
      </dsp:txBody>
      <dsp:txXfrm>
        <a:off x="4182404" y="248062"/>
        <a:ext cx="1194826" cy="1194826"/>
      </dsp:txXfrm>
    </dsp:sp>
    <dsp:sp modelId="{9B340288-62F7-442A-87C0-7D4C595AFB92}">
      <dsp:nvSpPr>
        <dsp:cNvPr id="0" name=""/>
        <dsp:cNvSpPr/>
      </dsp:nvSpPr>
      <dsp:spPr>
        <a:xfrm rot="2160000">
          <a:off x="5571108" y="1298149"/>
          <a:ext cx="448457" cy="570287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5583955" y="1372667"/>
        <a:ext cx="313920" cy="342173"/>
      </dsp:txXfrm>
    </dsp:sp>
    <dsp:sp modelId="{2EC52983-D105-4871-BD53-098E98CA245A}">
      <dsp:nvSpPr>
        <dsp:cNvPr id="0" name=""/>
        <dsp:cNvSpPr/>
      </dsp:nvSpPr>
      <dsp:spPr>
        <a:xfrm>
          <a:off x="5986522" y="1491161"/>
          <a:ext cx="1689740" cy="1689740"/>
        </a:xfrm>
        <a:prstGeom prst="ellipse">
          <a:avLst/>
        </a:prstGeom>
        <a:solidFill>
          <a:srgbClr val="F37047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0000"/>
              </a:solidFill>
            </a:rPr>
            <a:t>ребёнок</a:t>
          </a:r>
          <a:endParaRPr lang="ru-RU" sz="2400" kern="1200" dirty="0">
            <a:solidFill>
              <a:srgbClr val="FF0000"/>
            </a:solidFill>
          </a:endParaRPr>
        </a:p>
      </dsp:txBody>
      <dsp:txXfrm>
        <a:off x="6233979" y="1738618"/>
        <a:ext cx="1194826" cy="1194826"/>
      </dsp:txXfrm>
    </dsp:sp>
    <dsp:sp modelId="{83F8ECFC-C5F6-4224-90FA-58298E20122C}">
      <dsp:nvSpPr>
        <dsp:cNvPr id="0" name=""/>
        <dsp:cNvSpPr/>
      </dsp:nvSpPr>
      <dsp:spPr>
        <a:xfrm rot="6480000">
          <a:off x="6219269" y="3244702"/>
          <a:ext cx="448457" cy="570287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0800000">
        <a:off x="6307325" y="3294783"/>
        <a:ext cx="313920" cy="342173"/>
      </dsp:txXfrm>
    </dsp:sp>
    <dsp:sp modelId="{BF5B18A9-410F-4B31-B91F-AD657310E276}">
      <dsp:nvSpPr>
        <dsp:cNvPr id="0" name=""/>
        <dsp:cNvSpPr/>
      </dsp:nvSpPr>
      <dsp:spPr>
        <a:xfrm>
          <a:off x="5202890" y="3902932"/>
          <a:ext cx="1689740" cy="1689740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</a:rPr>
            <a:t>семья</a:t>
          </a:r>
          <a:endParaRPr lang="ru-RU" sz="3200" kern="1200" dirty="0">
            <a:solidFill>
              <a:srgbClr val="FF0000"/>
            </a:solidFill>
          </a:endParaRPr>
        </a:p>
      </dsp:txBody>
      <dsp:txXfrm>
        <a:off x="5450347" y="4150389"/>
        <a:ext cx="1194826" cy="1194826"/>
      </dsp:txXfrm>
    </dsp:sp>
    <dsp:sp modelId="{028127B4-A39D-4692-9AF5-2FD278449E4D}">
      <dsp:nvSpPr>
        <dsp:cNvPr id="0" name=""/>
        <dsp:cNvSpPr/>
      </dsp:nvSpPr>
      <dsp:spPr>
        <a:xfrm rot="10800000">
          <a:off x="4568281" y="4462658"/>
          <a:ext cx="448457" cy="570287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0800000">
        <a:off x="4702818" y="4576715"/>
        <a:ext cx="313920" cy="342173"/>
      </dsp:txXfrm>
    </dsp:sp>
    <dsp:sp modelId="{9E9B87FA-1117-4D8D-9D8A-83DC23A81261}">
      <dsp:nvSpPr>
        <dsp:cNvPr id="0" name=""/>
        <dsp:cNvSpPr/>
      </dsp:nvSpPr>
      <dsp:spPr>
        <a:xfrm>
          <a:off x="2667004" y="3902932"/>
          <a:ext cx="1689740" cy="1689740"/>
        </a:xfrm>
        <a:prstGeom prst="ellipse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</a:rPr>
            <a:t>школа</a:t>
          </a:r>
          <a:endParaRPr lang="ru-RU" sz="3200" kern="1200" dirty="0">
            <a:solidFill>
              <a:srgbClr val="FF0000"/>
            </a:solidFill>
          </a:endParaRPr>
        </a:p>
      </dsp:txBody>
      <dsp:txXfrm>
        <a:off x="2914461" y="4150389"/>
        <a:ext cx="1194826" cy="1194826"/>
      </dsp:txXfrm>
    </dsp:sp>
    <dsp:sp modelId="{B452E825-D233-4C1A-B068-447645496763}">
      <dsp:nvSpPr>
        <dsp:cNvPr id="0" name=""/>
        <dsp:cNvSpPr/>
      </dsp:nvSpPr>
      <dsp:spPr>
        <a:xfrm rot="15120000">
          <a:off x="2899752" y="3268844"/>
          <a:ext cx="448457" cy="570287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0800000">
        <a:off x="2987808" y="3446877"/>
        <a:ext cx="313920" cy="342173"/>
      </dsp:txXfrm>
    </dsp:sp>
    <dsp:sp modelId="{B1CFADE2-DFA5-4969-9C04-BAEDDF68086C}">
      <dsp:nvSpPr>
        <dsp:cNvPr id="0" name=""/>
        <dsp:cNvSpPr/>
      </dsp:nvSpPr>
      <dsp:spPr>
        <a:xfrm>
          <a:off x="1883372" y="1491161"/>
          <a:ext cx="1689740" cy="1689740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общество</a:t>
          </a:r>
          <a:endParaRPr lang="ru-RU" sz="2000" kern="1200" dirty="0">
            <a:solidFill>
              <a:srgbClr val="FF0000"/>
            </a:solidFill>
          </a:endParaRPr>
        </a:p>
      </dsp:txBody>
      <dsp:txXfrm>
        <a:off x="2130829" y="1738618"/>
        <a:ext cx="1194826" cy="1194826"/>
      </dsp:txXfrm>
    </dsp:sp>
    <dsp:sp modelId="{7890CEC8-A171-4D04-A1EC-4FE6E773BD40}">
      <dsp:nvSpPr>
        <dsp:cNvPr id="0" name=""/>
        <dsp:cNvSpPr/>
      </dsp:nvSpPr>
      <dsp:spPr>
        <a:xfrm rot="19440000">
          <a:off x="3519533" y="1313070"/>
          <a:ext cx="448457" cy="570287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3532380" y="1466666"/>
        <a:ext cx="313920" cy="342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61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0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20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68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6258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36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1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33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0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40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0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4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91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38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0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00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C08EA-F9A8-4909-9E2A-1EBA025FD7EB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3F5E4CD-AE47-4BF7-8399-FDCA543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2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10" Type="http://schemas.openxmlformats.org/officeDocument/2006/relationships/image" Target="../media/image70.jpeg"/><Relationship Id="rId4" Type="http://schemas.openxmlformats.org/officeDocument/2006/relationships/image" Target="../media/image64.jp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094" y="310212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МБДОУ - детский сад №250</a:t>
            </a:r>
            <a:br>
              <a:rPr lang="ru-RU" sz="3200" dirty="0" smtClean="0"/>
            </a:br>
            <a:r>
              <a:rPr lang="ru-RU" sz="2700" dirty="0" smtClean="0"/>
              <a:t>Заведующий Рыкова Татьяна </a:t>
            </a:r>
            <a:r>
              <a:rPr lang="ru-RU" sz="2700" dirty="0"/>
              <a:t>В</a:t>
            </a:r>
            <a:r>
              <a:rPr lang="ru-RU" sz="2700" dirty="0" smtClean="0"/>
              <a:t>алерьевна</a:t>
            </a:r>
            <a:br>
              <a:rPr lang="ru-RU" sz="27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1129" y="1451211"/>
            <a:ext cx="9252731" cy="5120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629DD1">
                    <a:lumMod val="75000"/>
                  </a:srgbClr>
                </a:solidFill>
                <a:latin typeface="Constantia" panose="02030602050306030303"/>
                <a:ea typeface="+mj-ea"/>
                <a:cs typeface="+mj-cs"/>
              </a:rPr>
              <a:t>                       </a:t>
            </a:r>
            <a:r>
              <a:rPr lang="ru-RU" sz="4000" b="1" dirty="0" smtClean="0">
                <a:solidFill>
                  <a:srgbClr val="629DD1">
                    <a:lumMod val="75000"/>
                  </a:srgbClr>
                </a:solidFill>
                <a:latin typeface="Constantia" panose="02030602050306030303"/>
                <a:ea typeface="+mj-ea"/>
                <a:cs typeface="+mj-cs"/>
              </a:rPr>
              <a:t>«</a:t>
            </a:r>
            <a:r>
              <a:rPr lang="ru-RU" sz="4000" b="1" dirty="0">
                <a:solidFill>
                  <a:srgbClr val="629DD1">
                    <a:lumMod val="75000"/>
                  </a:srgbClr>
                </a:solidFill>
                <a:latin typeface="Constantia" panose="02030602050306030303"/>
                <a:ea typeface="+mj-ea"/>
                <a:cs typeface="+mj-cs"/>
              </a:rPr>
              <a:t>Добрые традиции</a:t>
            </a:r>
            <a:r>
              <a:rPr lang="ru-RU" sz="4000" b="1" dirty="0" smtClean="0">
                <a:solidFill>
                  <a:srgbClr val="629DD1">
                    <a:lumMod val="75000"/>
                  </a:srgbClr>
                </a:solidFill>
                <a:latin typeface="Constantia" panose="02030602050306030303"/>
                <a:ea typeface="+mj-ea"/>
                <a:cs typeface="+mj-cs"/>
              </a:rPr>
              <a:t>»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Номинация </a:t>
            </a:r>
          </a:p>
          <a:p>
            <a:pPr marL="0" indent="0">
              <a:buNone/>
            </a:pPr>
            <a:r>
              <a:rPr lang="ru-RU" sz="2400" dirty="0" smtClean="0"/>
              <a:t>«</a:t>
            </a:r>
            <a:r>
              <a:rPr lang="ru-RU" sz="2400" dirty="0"/>
              <a:t>Эко-традиции нашего детского сада</a:t>
            </a:r>
            <a:r>
              <a:rPr lang="ru-RU" sz="2400" dirty="0" smtClean="0"/>
              <a:t>» </a:t>
            </a:r>
          </a:p>
          <a:p>
            <a:pPr marL="0" indent="0">
              <a:buNone/>
            </a:pPr>
            <a:r>
              <a:rPr lang="ru-RU" sz="2400" dirty="0" smtClean="0"/>
              <a:t>Автор</a:t>
            </a:r>
          </a:p>
          <a:p>
            <a:pPr marL="0" indent="0">
              <a:buNone/>
            </a:pPr>
            <a:r>
              <a:rPr lang="ru-RU" sz="2400" dirty="0" smtClean="0"/>
              <a:t>Рахманова Марина Юрьевна </a:t>
            </a:r>
          </a:p>
          <a:p>
            <a:pPr marL="0" indent="0">
              <a:buNone/>
            </a:pPr>
            <a:r>
              <a:rPr lang="ru-RU" sz="2400" dirty="0" smtClean="0"/>
              <a:t>воспитатель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2799203"/>
            <a:ext cx="5556161" cy="33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76" y="2100812"/>
            <a:ext cx="3771332" cy="2118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242" y="146439"/>
            <a:ext cx="10617958" cy="128089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600"/>
              </a:spcAft>
            </a:pPr>
            <a:r>
              <a:rPr lang="ru-RU" sz="27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Акция </a:t>
            </a:r>
            <a:r>
              <a:rPr lang="ru-RU" sz="2700" b="1" dirty="0">
                <a:ea typeface="Calibri" panose="020F0502020204030204" pitchFamily="34" charset="0"/>
                <a:cs typeface="Times New Roman" panose="02020603050405020304" pitchFamily="18" charset="0"/>
              </a:rPr>
              <a:t>«Расти </a:t>
            </a:r>
            <a:r>
              <a:rPr lang="ru-RU" sz="27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дубок»</a:t>
            </a:r>
            <a:r>
              <a:rPr lang="ru-RU" sz="27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аправленна на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озеленение города, района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Детьми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старших групп сеется жёлудь в горшок с землёй. Затем, совместно с воспитателями проходит наблюдение в группе. После того, как дубочки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подрастут,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их высаживают дети с родителями на территории района где живут. Тем самым ребёнок может наблюдать и ухаживать за деревом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постоянно уже после выпуска из ДОУ</a:t>
            </a:r>
            <a:b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Ежегодно в течение 10 лет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142" y="2311139"/>
            <a:ext cx="2741891" cy="4116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8138"/>
            <a:ext cx="3807726" cy="237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55" y="2456595"/>
            <a:ext cx="1850937" cy="329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1" y="3098043"/>
            <a:ext cx="1989414" cy="3541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05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531" y="324134"/>
            <a:ext cx="3707641" cy="2780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9" y="1197591"/>
            <a:ext cx="3216322" cy="2412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392" y="0"/>
            <a:ext cx="9648516" cy="1280890"/>
          </a:xfrm>
        </p:spPr>
        <p:txBody>
          <a:bodyPr>
            <a:noAutofit/>
          </a:bodyPr>
          <a:lstStyle/>
          <a:p>
            <a:pPr lvl="0"/>
            <a:r>
              <a:rPr lang="ru-RU" sz="2400" b="1" dirty="0"/>
              <a:t>Выставка плакатов «Береги природу»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Выставка </a:t>
            </a:r>
            <a:r>
              <a:rPr lang="ru-RU" sz="2400" b="1" dirty="0"/>
              <a:t>поделок «Нужный мусор</a:t>
            </a:r>
            <a:r>
              <a:rPr lang="ru-RU" sz="2400" b="1" dirty="0" smtClean="0"/>
              <a:t>»</a:t>
            </a:r>
            <a:br>
              <a:rPr lang="ru-RU" sz="2400" b="1" dirty="0" smtClean="0"/>
            </a:br>
            <a:r>
              <a:rPr lang="ru-RU" sz="2400" b="1" dirty="0" smtClean="0"/>
              <a:t>А также работы ко Дню Земли </a:t>
            </a:r>
            <a:br>
              <a:rPr lang="ru-RU" sz="2400" b="1" dirty="0" smtClean="0"/>
            </a:br>
            <a:r>
              <a:rPr lang="ru-RU" sz="2000" b="1" dirty="0" smtClean="0"/>
              <a:t>Ежегодно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8" y="1542196"/>
            <a:ext cx="3692719" cy="2393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2421" y="4096892"/>
            <a:ext cx="2859206" cy="2144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2"/>
          <a:stretch/>
        </p:blipFill>
        <p:spPr>
          <a:xfrm>
            <a:off x="374408" y="4176214"/>
            <a:ext cx="1629096" cy="2395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/>
          <a:stretch/>
        </p:blipFill>
        <p:spPr>
          <a:xfrm rot="5400000">
            <a:off x="2056690" y="4424180"/>
            <a:ext cx="2299648" cy="196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1858" y="4379277"/>
            <a:ext cx="2567675" cy="192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80" y="3357350"/>
            <a:ext cx="2471951" cy="3295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84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448" y="105495"/>
            <a:ext cx="9866881" cy="1280890"/>
          </a:xfrm>
        </p:spPr>
        <p:txBody>
          <a:bodyPr>
            <a:noAutofit/>
          </a:bodyPr>
          <a:lstStyle/>
          <a:p>
            <a:pPr lvl="0"/>
            <a:r>
              <a:rPr lang="ru-RU" sz="2400" b="1" dirty="0"/>
              <a:t>Акция «Сохраним дерево»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сбор макулатуры</a:t>
            </a:r>
            <a:br>
              <a:rPr lang="ru-RU" sz="2400" b="1" dirty="0" smtClean="0"/>
            </a:br>
            <a:r>
              <a:rPr lang="ru-RU" sz="2000" b="1" dirty="0" smtClean="0"/>
              <a:t>Ежегодно более 10 лет</a:t>
            </a:r>
            <a:br>
              <a:rPr lang="ru-RU" sz="2000" b="1" dirty="0" smtClean="0"/>
            </a:br>
            <a:r>
              <a:rPr lang="ru-RU" sz="2400" b="1" dirty="0" smtClean="0"/>
              <a:t>В этом году мы собрали 1232 кг!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5" y="1842447"/>
            <a:ext cx="4061093" cy="3045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96" y="327545"/>
            <a:ext cx="4376382" cy="328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4" y="3671247"/>
            <a:ext cx="4103427" cy="3077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50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8"/>
          <a:stretch/>
        </p:blipFill>
        <p:spPr>
          <a:xfrm>
            <a:off x="5721540" y="764274"/>
            <a:ext cx="2951032" cy="324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8942"/>
          <a:stretch/>
        </p:blipFill>
        <p:spPr>
          <a:xfrm>
            <a:off x="9163782" y="354842"/>
            <a:ext cx="2873543" cy="3862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788" y="0"/>
            <a:ext cx="9839586" cy="1280890"/>
          </a:xfrm>
        </p:spPr>
        <p:txBody>
          <a:bodyPr>
            <a:normAutofit fontScale="90000"/>
          </a:bodyPr>
          <a:lstStyle/>
          <a:p>
            <a:pPr lvl="0"/>
            <a:r>
              <a:rPr lang="ru-RU" sz="2400" b="1" dirty="0"/>
              <a:t>Сезонные экскурсии в </a:t>
            </a:r>
            <a:r>
              <a:rPr lang="ru-RU" sz="2400" b="1" dirty="0" smtClean="0"/>
              <a:t>лес</a:t>
            </a:r>
            <a:br>
              <a:rPr lang="ru-RU" sz="2400" b="1" dirty="0" smtClean="0"/>
            </a:br>
            <a:r>
              <a:rPr lang="ru-RU" sz="2000" dirty="0" smtClean="0"/>
              <a:t>Наблюдаем за природой.  Учимся слушать, видеть, чувствовать, беречь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b="1" dirty="0" smtClean="0"/>
              <a:t>Ежегодно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6" y="4347692"/>
            <a:ext cx="4189864" cy="2355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7" y="1069171"/>
            <a:ext cx="4249003" cy="2388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03" y="3684895"/>
            <a:ext cx="4107977" cy="3022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06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09" y="105495"/>
            <a:ext cx="10167582" cy="1280890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/>
              <a:t>У  </a:t>
            </a:r>
            <a:r>
              <a:rPr lang="ru-RU" sz="2000" dirty="0"/>
              <a:t>каждой группы </a:t>
            </a:r>
            <a:r>
              <a:rPr lang="ru-RU" sz="2000" dirty="0" smtClean="0"/>
              <a:t>есть своя грядка</a:t>
            </a:r>
            <a:r>
              <a:rPr lang="ru-RU" sz="2000" dirty="0"/>
              <a:t>, на которую ребята сеют овощи и зелень, ухаживают и собирают урожай. Тем самым выращивают экологически чистые продукты (редис, ягоды, укроп, салат, морковь и т.д.) Ведь наш садик находится в экологически чистом районе, который окружает лес.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3" y="1651380"/>
            <a:ext cx="2934270" cy="2200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173708"/>
            <a:ext cx="3502925" cy="262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28" y="1569491"/>
            <a:ext cx="4081733" cy="2292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20230" r="5732"/>
          <a:stretch/>
        </p:blipFill>
        <p:spPr>
          <a:xfrm>
            <a:off x="4217157" y="4285396"/>
            <a:ext cx="4067033" cy="2060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6" y="4230806"/>
            <a:ext cx="3623881" cy="2035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54" y="4005617"/>
            <a:ext cx="3421039" cy="2565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10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30" y="4612944"/>
            <a:ext cx="1468840" cy="1958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367" y="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            «</a:t>
            </a:r>
            <a:r>
              <a:rPr lang="ru-RU" i="1" dirty="0">
                <a:solidFill>
                  <a:srgbClr val="00B050"/>
                </a:solidFill>
              </a:rPr>
              <a:t>Молодые» традиции» </a:t>
            </a:r>
            <a:r>
              <a:rPr lang="ru-RU" sz="3200" i="1" dirty="0" smtClean="0">
                <a:solidFill>
                  <a:srgbClr val="00B050"/>
                </a:solidFill>
              </a:rPr>
              <a:t/>
            </a:r>
            <a:br>
              <a:rPr lang="ru-RU" sz="3200" i="1" dirty="0" smtClean="0">
                <a:solidFill>
                  <a:srgbClr val="00B050"/>
                </a:solidFill>
              </a:rPr>
            </a:br>
            <a:r>
              <a:rPr lang="ru-RU" sz="2800" b="1" i="1" dirty="0" smtClean="0"/>
              <a:t>менее</a:t>
            </a:r>
            <a:r>
              <a:rPr lang="ru-RU" sz="2800" i="1" dirty="0" smtClean="0"/>
              <a:t> 3 лет</a:t>
            </a:r>
            <a:br>
              <a:rPr lang="ru-RU" sz="2800" i="1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956" y="818867"/>
            <a:ext cx="10372299" cy="195163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Акция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экологическая, благотворительная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«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Крышки для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малышки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»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Ежегодно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проводится сбор пластиковых крышек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разными благотворительными организациями.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Названия акций разные, но смысл один – сохранение экологии и помощь детям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.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>
          <a:xfrm>
            <a:off x="4694830" y="2524836"/>
            <a:ext cx="3447306" cy="230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14375" r="14363"/>
          <a:stretch/>
        </p:blipFill>
        <p:spPr>
          <a:xfrm>
            <a:off x="8343283" y="2524836"/>
            <a:ext cx="3448383" cy="1771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6" y="2415654"/>
            <a:ext cx="1990867" cy="265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05" y="5169357"/>
            <a:ext cx="2470244" cy="168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5" b="15103"/>
          <a:stretch/>
        </p:blipFill>
        <p:spPr>
          <a:xfrm>
            <a:off x="2527958" y="2497541"/>
            <a:ext cx="1877518" cy="2497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95" y="5022377"/>
            <a:ext cx="2871140" cy="1617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09" y="4520819"/>
            <a:ext cx="1589111" cy="211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/>
          <a:stretch/>
        </p:blipFill>
        <p:spPr>
          <a:xfrm>
            <a:off x="8557146" y="218364"/>
            <a:ext cx="3220872" cy="1443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57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t="26667" r="-354" b="-89"/>
          <a:stretch/>
        </p:blipFill>
        <p:spPr>
          <a:xfrm>
            <a:off x="4100654" y="1624084"/>
            <a:ext cx="2613973" cy="3411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323" y="136478"/>
            <a:ext cx="10499677" cy="1280890"/>
          </a:xfrm>
        </p:spPr>
        <p:txBody>
          <a:bodyPr>
            <a:noAutofit/>
          </a:bodyPr>
          <a:lstStyle/>
          <a:p>
            <a:pPr lvl="0"/>
            <a:r>
              <a:rPr lang="ru-RU" sz="2400" b="1" dirty="0"/>
              <a:t>Краткосрочные проекты «Недели энергосбережения</a:t>
            </a:r>
            <a:r>
              <a:rPr lang="ru-RU" sz="2400" b="1" dirty="0" smtClean="0"/>
              <a:t>»</a:t>
            </a:r>
            <a:br>
              <a:rPr lang="ru-RU" sz="2400" b="1" dirty="0" smtClean="0"/>
            </a:br>
            <a:r>
              <a:rPr lang="ru-RU" sz="2000" b="1" dirty="0" smtClean="0"/>
              <a:t> </a:t>
            </a:r>
            <a:r>
              <a:rPr lang="ru-RU" sz="2000" dirty="0" smtClean="0"/>
              <a:t>Воспитанники подготовительных групп </a:t>
            </a:r>
            <a:r>
              <a:rPr lang="ru-RU" sz="2000" dirty="0"/>
              <a:t>ходят на экскурсии к местной котельной станции, изучают виды энергосбережения с помощью ИКТ, учатся беречь энергоресурсы, проводят опыты.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5293" y="2864594"/>
            <a:ext cx="3778250" cy="2124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5"/>
          <a:stretch/>
        </p:blipFill>
        <p:spPr>
          <a:xfrm>
            <a:off x="9266830" y="2743200"/>
            <a:ext cx="2620299" cy="3896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3" b="11832"/>
          <a:stretch/>
        </p:blipFill>
        <p:spPr>
          <a:xfrm>
            <a:off x="961659" y="1719617"/>
            <a:ext cx="2368324" cy="238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4312692"/>
            <a:ext cx="4279710" cy="2407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95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858" y="364802"/>
            <a:ext cx="9689460" cy="1280890"/>
          </a:xfrm>
        </p:spPr>
        <p:txBody>
          <a:bodyPr>
            <a:noAutofit/>
          </a:bodyPr>
          <a:lstStyle/>
          <a:p>
            <a:r>
              <a:rPr lang="ru-RU" sz="2400" b="1" dirty="0"/>
              <a:t>Наши планы на </a:t>
            </a:r>
            <a:r>
              <a:rPr lang="ru-RU" sz="2400" b="1" dirty="0" smtClean="0"/>
              <a:t>этот год</a:t>
            </a:r>
            <a:br>
              <a:rPr lang="ru-RU" sz="2400" b="1" dirty="0" smtClean="0"/>
            </a:br>
            <a:r>
              <a:rPr lang="ru-RU" sz="2400" dirty="0" smtClean="0"/>
              <a:t>Запланированы </a:t>
            </a:r>
            <a:r>
              <a:rPr lang="ru-RU" sz="2400" dirty="0"/>
              <a:t>новые </a:t>
            </a:r>
            <a:r>
              <a:rPr lang="ru-RU" sz="2400" i="1" dirty="0"/>
              <a:t>мероприятия:</a:t>
            </a:r>
            <a:r>
              <a:rPr lang="ru-RU" sz="2400" dirty="0"/>
              <a:t>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1099" y="1560394"/>
            <a:ext cx="8915400" cy="3777622"/>
          </a:xfrm>
        </p:spPr>
        <p:txBody>
          <a:bodyPr/>
          <a:lstStyle/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Акция «Чистый лес, знакомые тропки»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lvl="0" indent="0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Педагоги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совместно с воспитанниками и их родителями выйдут в близлежащий лес на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уборку территории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Дети подготовительной группы высадят несколько деревьев возле школы, в которой будут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учиться</a:t>
            </a:r>
          </a:p>
          <a:p>
            <a:pPr marL="0" lvl="0" indent="0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Надеемся, что новые традиции приживутся в нашем детском саду. А выпускники не забудут старых традиций и будут поддерживать их в школе, в семье, повсюду!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0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Результат.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8268" y="1642280"/>
            <a:ext cx="8997738" cy="485405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Возрос познавательный интерес воспитанников в сфере экологии, волонтёрства.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Активно развивается  инициатива, желание сделать доброе, полезное дело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 детей повысилось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ответственное отношение к общественно-значимым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заданиям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Выросла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активность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родителей. Появилось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стремление не только помогать детям и педагогам в проведении мероприятий, но и участвовать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 них всей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семьёй.</a:t>
            </a:r>
          </a:p>
        </p:txBody>
      </p:sp>
    </p:spTree>
    <p:extLst>
      <p:ext uri="{BB962C8B-B14F-4D97-AF65-F5344CB8AC3E}">
        <p14:creationId xmlns:p14="http://schemas.microsoft.com/office/powerpoint/2010/main" val="26375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110" y="528576"/>
            <a:ext cx="8911687" cy="168236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680" y="1400400"/>
            <a:ext cx="5795445" cy="99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72" y="163773"/>
            <a:ext cx="10304058" cy="1280890"/>
          </a:xfrm>
        </p:spPr>
        <p:txBody>
          <a:bodyPr>
            <a:noAutofit/>
          </a:bodyPr>
          <a:lstStyle/>
          <a:p>
            <a:r>
              <a:rPr lang="ru-RU" sz="2000" b="1" i="1" dirty="0"/>
              <a:t>Актуальность</a:t>
            </a:r>
            <a:r>
              <a:rPr lang="ru-RU" sz="2000" i="1" dirty="0"/>
              <a:t> </a:t>
            </a:r>
            <a:r>
              <a:rPr lang="ru-RU" sz="2000" dirty="0"/>
              <a:t>определяется уровнем экологической культуры и ухудшением экологической ситуации; приобретением особой значимости экологического образования в системе дошкольного образования; возрастающим интересом к волонтёрскому движению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i="1" dirty="0"/>
              <a:t>Новизна</a:t>
            </a:r>
            <a:r>
              <a:rPr lang="ru-RU" sz="2000" b="1" dirty="0"/>
              <a:t> </a:t>
            </a:r>
            <a:r>
              <a:rPr lang="ru-RU" sz="2000" dirty="0"/>
              <a:t>направления в том, что можно использовать современные коммуникативные технологии, а </a:t>
            </a:r>
            <a:r>
              <a:rPr lang="ru-RU" sz="2000" dirty="0" smtClean="0"/>
              <a:t>также </a:t>
            </a:r>
            <a:r>
              <a:rPr lang="ru-RU" sz="2000" dirty="0"/>
              <a:t>сама волонтёрская деятельность на уровне ДОУ. 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6573" y="2092657"/>
            <a:ext cx="10335217" cy="456745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+mj-lt"/>
              </a:rPr>
              <a:t>Цель мероприятий</a:t>
            </a:r>
            <a:r>
              <a:rPr lang="ru-RU" dirty="0">
                <a:latin typeface="+mj-lt"/>
              </a:rPr>
              <a:t>: Формирование ответственного отношения воспитанников к окружающей среде, родному краю. Актуализация внимания детей и взрослых к волонтёрскому движению. Вызвать желание приносить пользу окружающей нас природе, животным, людям. </a:t>
            </a:r>
          </a:p>
          <a:p>
            <a:pPr marL="0" indent="0">
              <a:buNone/>
            </a:pPr>
            <a:r>
              <a:rPr lang="ru-RU" b="1" dirty="0">
                <a:latin typeface="+mj-lt"/>
              </a:rPr>
              <a:t>Задачи: </a:t>
            </a:r>
          </a:p>
          <a:p>
            <a:r>
              <a:rPr lang="ru-RU" dirty="0" smtClean="0">
                <a:latin typeface="+mj-lt"/>
              </a:rPr>
              <a:t>воспитание </a:t>
            </a:r>
            <a:r>
              <a:rPr lang="ru-RU" dirty="0">
                <a:latin typeface="+mj-lt"/>
              </a:rPr>
              <a:t>нравственного восприятия природы;</a:t>
            </a:r>
          </a:p>
          <a:p>
            <a:r>
              <a:rPr lang="ru-RU" dirty="0" smtClean="0">
                <a:latin typeface="+mj-lt"/>
              </a:rPr>
              <a:t>побуждение </a:t>
            </a:r>
            <a:r>
              <a:rPr lang="ru-RU" dirty="0">
                <a:latin typeface="+mj-lt"/>
              </a:rPr>
              <a:t>к действиям, направленное на бережное отношение к окружающему миру;</a:t>
            </a:r>
          </a:p>
          <a:p>
            <a:r>
              <a:rPr lang="ru-RU" dirty="0" smtClean="0">
                <a:latin typeface="+mj-lt"/>
              </a:rPr>
              <a:t>понимание </a:t>
            </a:r>
            <a:r>
              <a:rPr lang="ru-RU" dirty="0">
                <a:latin typeface="+mj-lt"/>
              </a:rPr>
              <a:t>ответственности человечества и каждого человека за будущее;</a:t>
            </a:r>
          </a:p>
          <a:p>
            <a:r>
              <a:rPr lang="ru-RU" dirty="0" smtClean="0">
                <a:latin typeface="+mj-lt"/>
              </a:rPr>
              <a:t>формирование </a:t>
            </a:r>
            <a:r>
              <a:rPr lang="ru-RU" dirty="0">
                <a:latin typeface="+mj-lt"/>
              </a:rPr>
              <a:t>общей культуры личности, потребности в необходимости и возможности решения экологических проблем</a:t>
            </a:r>
            <a:r>
              <a:rPr lang="ru-RU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+mj-lt"/>
              </a:rPr>
              <a:t>В нашем ДОУ присутствуют как  традиции с десятилетним стажем, так и молодые, которым не более трёх лет. Участвуют воспитанники от 3- 7 лет со своими семьями. </a:t>
            </a:r>
          </a:p>
        </p:txBody>
      </p:sp>
    </p:spTree>
    <p:extLst>
      <p:ext uri="{BB962C8B-B14F-4D97-AF65-F5344CB8AC3E}">
        <p14:creationId xmlns:p14="http://schemas.microsoft.com/office/powerpoint/2010/main" val="25092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648" y="491319"/>
            <a:ext cx="7041794" cy="1280890"/>
          </a:xfrm>
        </p:spPr>
        <p:txBody>
          <a:bodyPr/>
          <a:lstStyle/>
          <a:p>
            <a:r>
              <a:rPr lang="ru-RU" dirty="0" smtClean="0"/>
              <a:t>Преемственность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02"/>
              </p:ext>
            </p:extLst>
          </p:nvPr>
        </p:nvGraphicFramePr>
        <p:xfrm>
          <a:off x="1555668" y="1128156"/>
          <a:ext cx="9559635" cy="559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211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/>
          <a:stretch/>
        </p:blipFill>
        <p:spPr>
          <a:xfrm>
            <a:off x="4612943" y="1842443"/>
            <a:ext cx="3284560" cy="2313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6478" y="0"/>
            <a:ext cx="11818962" cy="128089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00B050"/>
                </a:solidFill>
              </a:rPr>
              <a:t>Многолетние </a:t>
            </a:r>
            <a:r>
              <a:rPr lang="ru-RU" sz="3200" b="1" i="1" dirty="0" smtClean="0">
                <a:solidFill>
                  <a:srgbClr val="00B050"/>
                </a:solidFill>
              </a:rPr>
              <a:t>традиции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620220" y="545909"/>
            <a:ext cx="6554788" cy="9235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+mj-lt"/>
              </a:rPr>
              <a:t>Озеленение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 территории 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ДОУ </a:t>
            </a:r>
            <a:endParaRPr lang="ru-RU" sz="2400" b="1" dirty="0" smtClean="0">
              <a:solidFill>
                <a:srgbClr val="0070C0"/>
              </a:solidFill>
              <a:latin typeface="+mj-lt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Высадка </a:t>
            </a:r>
            <a:r>
              <a:rPr lang="ru-RU" sz="2000" dirty="0">
                <a:solidFill>
                  <a:srgbClr val="0070C0"/>
                </a:solidFill>
                <a:latin typeface="+mj-lt"/>
              </a:rPr>
              <a:t>разнообразных деревьев и кустарников воспитанниками подготовительных </a:t>
            </a: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групп ежегодно Более 10 лет</a:t>
            </a:r>
            <a:endParaRPr lang="ru-RU" sz="2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6"/>
          <a:stretch/>
        </p:blipFill>
        <p:spPr>
          <a:xfrm>
            <a:off x="8188657" y="611462"/>
            <a:ext cx="3712191" cy="243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2"/>
          <a:stretch/>
        </p:blipFill>
        <p:spPr>
          <a:xfrm>
            <a:off x="409433" y="2540676"/>
            <a:ext cx="3912357" cy="2672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4"/>
          <a:stretch/>
        </p:blipFill>
        <p:spPr>
          <a:xfrm>
            <a:off x="8106771" y="3585949"/>
            <a:ext cx="3926006" cy="2500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9374"/>
          <a:stretch/>
        </p:blipFill>
        <p:spPr>
          <a:xfrm>
            <a:off x="4217158" y="4374105"/>
            <a:ext cx="3734780" cy="2347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78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ешали кормушку возле библиотеки №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1656156"/>
            <a:ext cx="4233700" cy="2378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75" y="1142032"/>
            <a:ext cx="3285245" cy="246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764" y="146439"/>
            <a:ext cx="9703708" cy="128089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629DD1">
                    <a:lumMod val="75000"/>
                  </a:srgbClr>
                </a:solidFill>
              </a:rPr>
              <a:t>Конкурсы кормушек </a:t>
            </a:r>
            <a:r>
              <a:rPr lang="ru-RU" sz="2400" b="1" dirty="0" smtClean="0">
                <a:solidFill>
                  <a:srgbClr val="629DD1">
                    <a:lumMod val="75000"/>
                  </a:srgbClr>
                </a:solidFill>
              </a:rPr>
              <a:t/>
            </a:r>
            <a:br>
              <a:rPr lang="ru-RU" sz="2400" b="1" dirty="0" smtClean="0">
                <a:solidFill>
                  <a:srgbClr val="629DD1">
                    <a:lumMod val="75000"/>
                  </a:srgbClr>
                </a:solidFill>
              </a:rPr>
            </a:br>
            <a:r>
              <a:rPr lang="ru-RU" sz="2000" dirty="0">
                <a:solidFill>
                  <a:srgbClr val="629DD1">
                    <a:lumMod val="75000"/>
                  </a:srgbClr>
                </a:solidFill>
              </a:rPr>
              <a:t>И</a:t>
            </a:r>
            <a:r>
              <a:rPr lang="ru-RU" sz="2000" dirty="0" smtClean="0">
                <a:solidFill>
                  <a:srgbClr val="629DD1">
                    <a:lumMod val="75000"/>
                  </a:srgbClr>
                </a:solidFill>
              </a:rPr>
              <a:t>зготовление </a:t>
            </a:r>
            <a:r>
              <a:rPr lang="ru-RU" sz="2000" dirty="0">
                <a:solidFill>
                  <a:srgbClr val="629DD1">
                    <a:lumMod val="75000"/>
                  </a:srgbClr>
                </a:solidFill>
              </a:rPr>
              <a:t>и закрепление на территории ДОУ и </a:t>
            </a:r>
            <a:r>
              <a:rPr lang="ru-RU" sz="2000" dirty="0" smtClean="0">
                <a:solidFill>
                  <a:srgbClr val="629DD1">
                    <a:lumMod val="75000"/>
                  </a:srgbClr>
                </a:solidFill>
              </a:rPr>
              <a:t>Чкаловском </a:t>
            </a:r>
            <a:r>
              <a:rPr lang="ru-RU" sz="2000" dirty="0">
                <a:solidFill>
                  <a:srgbClr val="629DD1">
                    <a:lumMod val="75000"/>
                  </a:srgbClr>
                </a:solidFill>
              </a:rPr>
              <a:t>районе </a:t>
            </a:r>
            <a:r>
              <a:rPr lang="ru-RU" sz="2000" dirty="0" smtClean="0">
                <a:solidFill>
                  <a:srgbClr val="629DD1">
                    <a:lumMod val="75000"/>
                  </a:srgbClr>
                </a:solidFill>
              </a:rPr>
              <a:t>города</a:t>
            </a:r>
            <a:br>
              <a:rPr lang="ru-RU" sz="2000" dirty="0" smtClean="0">
                <a:solidFill>
                  <a:srgbClr val="629DD1">
                    <a:lumMod val="75000"/>
                  </a:srgbClr>
                </a:solidFill>
              </a:rPr>
            </a:br>
            <a:r>
              <a:rPr lang="ru-RU" sz="2000" dirty="0" smtClean="0">
                <a:solidFill>
                  <a:srgbClr val="629DD1">
                    <a:lumMod val="75000"/>
                  </a:srgbClr>
                </a:solidFill>
              </a:rPr>
              <a:t>Более 10 лет ежегодно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Наша кормушка возле библиотеки №22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20" y="3924699"/>
            <a:ext cx="3493013" cy="261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7" b="15358"/>
          <a:stretch/>
        </p:blipFill>
        <p:spPr>
          <a:xfrm>
            <a:off x="1817199" y="4557670"/>
            <a:ext cx="5245290" cy="189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трелка вниз 7"/>
          <p:cNvSpPr/>
          <p:nvPr/>
        </p:nvSpPr>
        <p:spPr>
          <a:xfrm>
            <a:off x="6416040" y="1158240"/>
            <a:ext cx="365760" cy="323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" y="1615440"/>
            <a:ext cx="2080260" cy="277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13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3" b="34754"/>
          <a:stretch/>
        </p:blipFill>
        <p:spPr>
          <a:xfrm>
            <a:off x="5303520" y="4496300"/>
            <a:ext cx="3028950" cy="2224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6204" r="-1947" b="7299"/>
          <a:stretch/>
        </p:blipFill>
        <p:spPr>
          <a:xfrm>
            <a:off x="8923020" y="2865120"/>
            <a:ext cx="3131820" cy="3611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005" y="212630"/>
            <a:ext cx="8911687" cy="97609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629DD1">
                    <a:lumMod val="75000"/>
                  </a:srgbClr>
                </a:solidFill>
              </a:rPr>
              <a:t>«Угощение пернатых друзей» </a:t>
            </a:r>
            <a:r>
              <a:rPr lang="ru-RU" dirty="0" smtClean="0">
                <a:solidFill>
                  <a:srgbClr val="629DD1">
                    <a:lumMod val="75000"/>
                  </a:srgbClr>
                </a:solidFill>
              </a:rPr>
              <a:t/>
            </a:r>
            <a:br>
              <a:rPr lang="ru-RU" dirty="0" smtClean="0">
                <a:solidFill>
                  <a:srgbClr val="629DD1">
                    <a:lumMod val="75000"/>
                  </a:srgbClr>
                </a:solidFill>
              </a:rPr>
            </a:br>
            <a:r>
              <a:rPr lang="ru-RU" sz="2200" dirty="0" err="1">
                <a:solidFill>
                  <a:srgbClr val="629DD1">
                    <a:lumMod val="75000"/>
                  </a:srgbClr>
                </a:solidFill>
              </a:rPr>
              <a:t>В</a:t>
            </a:r>
            <a:r>
              <a:rPr lang="ru-RU" sz="2200" dirty="0" err="1" smtClean="0">
                <a:solidFill>
                  <a:srgbClr val="629DD1">
                    <a:lumMod val="75000"/>
                  </a:srgbClr>
                </a:solidFill>
              </a:rPr>
              <a:t>кусняшки</a:t>
            </a:r>
            <a:r>
              <a:rPr lang="ru-RU" sz="2200" dirty="0" smtClean="0">
                <a:solidFill>
                  <a:srgbClr val="629DD1">
                    <a:lumMod val="75000"/>
                  </a:srgbClr>
                </a:solidFill>
              </a:rPr>
              <a:t>, принесённые и  </a:t>
            </a:r>
            <a:r>
              <a:rPr lang="ru-RU" sz="2200" dirty="0">
                <a:solidFill>
                  <a:srgbClr val="629DD1">
                    <a:lumMod val="75000"/>
                  </a:srgbClr>
                </a:solidFill>
              </a:rPr>
              <a:t>приготовленные руками </a:t>
            </a:r>
            <a:r>
              <a:rPr lang="ru-RU" sz="2200" dirty="0" smtClean="0">
                <a:solidFill>
                  <a:srgbClr val="629DD1">
                    <a:lumMod val="75000"/>
                  </a:srgbClr>
                </a:solidFill>
              </a:rPr>
              <a:t>детей</a:t>
            </a:r>
            <a:r>
              <a:rPr lang="ru-RU" sz="2200" dirty="0">
                <a:solidFill>
                  <a:srgbClr val="629DD1">
                    <a:lumMod val="75000"/>
                  </a:srgbClr>
                </a:solidFill>
              </a:rPr>
              <a:t/>
            </a:r>
            <a:br>
              <a:rPr lang="ru-RU" sz="2200" dirty="0">
                <a:solidFill>
                  <a:srgbClr val="629DD1">
                    <a:lumMod val="75000"/>
                  </a:srgbClr>
                </a:solidFill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4960" y="1112520"/>
            <a:ext cx="9860280" cy="48920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Белочки в наших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кормушках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r="10849"/>
          <a:stretch/>
        </p:blipFill>
        <p:spPr>
          <a:xfrm>
            <a:off x="381001" y="2179320"/>
            <a:ext cx="4491482" cy="3611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20" y="1158240"/>
            <a:ext cx="4328160" cy="3246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30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r="-383"/>
          <a:stretch/>
        </p:blipFill>
        <p:spPr>
          <a:xfrm rot="5400000">
            <a:off x="-165235" y="3965391"/>
            <a:ext cx="3161634" cy="200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4" y="105495"/>
            <a:ext cx="10072048" cy="128089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/>
              <a:t>Акция «Помоги другу</a:t>
            </a:r>
            <a:r>
              <a:rPr lang="ru-RU" sz="2700" b="1" dirty="0" smtClean="0"/>
              <a:t>»</a:t>
            </a:r>
            <a:br>
              <a:rPr lang="ru-RU" sz="2700" b="1" dirty="0" smtClean="0"/>
            </a:br>
            <a:r>
              <a:rPr lang="ru-RU" sz="2200" dirty="0" smtClean="0"/>
              <a:t>Сбор </a:t>
            </a:r>
            <a:r>
              <a:rPr lang="ru-RU" sz="2200" dirty="0"/>
              <a:t>кормов и лекарств для приютов бездомных </a:t>
            </a:r>
            <a:r>
              <a:rPr lang="ru-RU" sz="2200" dirty="0" smtClean="0"/>
              <a:t>животных </a:t>
            </a:r>
            <a:br>
              <a:rPr lang="ru-RU" sz="2200" dirty="0" smtClean="0"/>
            </a:br>
            <a:r>
              <a:rPr lang="ru-RU" sz="2200" dirty="0" smtClean="0"/>
              <a:t>Ежегодно в течение 10 лет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85" y="1137724"/>
            <a:ext cx="3889614" cy="2590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1779" y="1045618"/>
            <a:ext cx="3841845" cy="2160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9759" r="-576"/>
          <a:stretch/>
        </p:blipFill>
        <p:spPr>
          <a:xfrm>
            <a:off x="2784142" y="4012441"/>
            <a:ext cx="4462167" cy="268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 b="16442"/>
          <a:stretch/>
        </p:blipFill>
        <p:spPr>
          <a:xfrm>
            <a:off x="7519917" y="4230808"/>
            <a:ext cx="4449170" cy="237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0" y="1132765"/>
            <a:ext cx="3398293" cy="2490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50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354" y="0"/>
            <a:ext cx="8911687" cy="1280890"/>
          </a:xfrm>
        </p:spPr>
        <p:txBody>
          <a:bodyPr>
            <a:normAutofit/>
          </a:bodyPr>
          <a:lstStyle/>
          <a:p>
            <a:r>
              <a:rPr lang="ru-RU" sz="3100" b="1" dirty="0"/>
              <a:t>Проекты</a:t>
            </a:r>
            <a:r>
              <a:rPr lang="ru-RU" b="1" dirty="0"/>
              <a:t> </a:t>
            </a:r>
            <a:r>
              <a:rPr lang="ru-RU" sz="2700" b="1" dirty="0"/>
              <a:t>«Красная книга Свердловской области</a:t>
            </a:r>
            <a:r>
              <a:rPr lang="ru-RU" sz="2700" b="1" dirty="0" smtClean="0"/>
              <a:t>»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8" y="1431370"/>
            <a:ext cx="4313237" cy="2425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690699" y="597673"/>
            <a:ext cx="10237444" cy="106735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Просмотр презентаций и фильмов о живой природе, выставка поделок, презентация детских работ с рассказами по выбору, посещение музея природы, викторина, совместное  создание групповой Красной книги.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9" y="4182539"/>
            <a:ext cx="4148918" cy="2332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/>
          <a:stretch/>
        </p:blipFill>
        <p:spPr>
          <a:xfrm rot="5400000">
            <a:off x="4513523" y="1737152"/>
            <a:ext cx="3227693" cy="215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/>
          <a:stretch/>
        </p:blipFill>
        <p:spPr>
          <a:xfrm rot="5400000">
            <a:off x="9382570" y="3221552"/>
            <a:ext cx="3364173" cy="2052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/>
          <a:stretch/>
        </p:blipFill>
        <p:spPr>
          <a:xfrm rot="5400000">
            <a:off x="7172539" y="1666616"/>
            <a:ext cx="3132159" cy="228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82" y="4600865"/>
            <a:ext cx="3793276" cy="213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32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857" y="119144"/>
            <a:ext cx="10003807" cy="1280890"/>
          </a:xfrm>
        </p:spPr>
        <p:txBody>
          <a:bodyPr>
            <a:noAutofit/>
          </a:bodyPr>
          <a:lstStyle/>
          <a:p>
            <a:pPr lvl="0"/>
            <a:r>
              <a:rPr lang="ru-RU" sz="2400" b="1" dirty="0"/>
              <a:t>«Красота своими руками»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/>
              <a:t>П</a:t>
            </a:r>
            <a:r>
              <a:rPr lang="ru-RU" sz="2000" dirty="0" smtClean="0"/>
              <a:t>осадка </a:t>
            </a:r>
            <a:r>
              <a:rPr lang="ru-RU" sz="2000" dirty="0"/>
              <a:t>детьми семян цветов весной, высадка на территории ДОУ, ухаживание в летний </a:t>
            </a:r>
            <a:r>
              <a:rPr lang="ru-RU" sz="2000" dirty="0" smtClean="0"/>
              <a:t>период</a:t>
            </a:r>
            <a:br>
              <a:rPr lang="ru-RU" sz="2000" dirty="0" smtClean="0"/>
            </a:br>
            <a:r>
              <a:rPr lang="ru-RU" sz="2000" dirty="0" smtClean="0"/>
              <a:t>Ежегодно более 10 лет</a:t>
            </a:r>
            <a:r>
              <a:rPr lang="ru-RU" sz="2000" dirty="0"/>
              <a:t/>
            </a:r>
            <a:br>
              <a:rPr lang="ru-RU" sz="20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1"/>
          <a:stretch/>
        </p:blipFill>
        <p:spPr>
          <a:xfrm>
            <a:off x="805219" y="1487494"/>
            <a:ext cx="3425588" cy="226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8" y="986753"/>
            <a:ext cx="3689445" cy="2072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7" y="1424660"/>
            <a:ext cx="3246244" cy="182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7" y="4176213"/>
            <a:ext cx="3692998" cy="2074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0"/>
          <a:stretch/>
        </p:blipFill>
        <p:spPr>
          <a:xfrm>
            <a:off x="4517409" y="3411940"/>
            <a:ext cx="2344697" cy="335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44" y="3359245"/>
            <a:ext cx="2438400" cy="325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30" y="3398292"/>
            <a:ext cx="1874418" cy="3336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6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nstantia/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247</TotalTime>
  <Words>484</Words>
  <Application>Microsoft Office PowerPoint</Application>
  <PresentationFormat>Широкоэкранный</PresentationFormat>
  <Paragraphs>56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Constantia</vt:lpstr>
      <vt:lpstr>Franklin Gothic Book</vt:lpstr>
      <vt:lpstr>Times New Roman</vt:lpstr>
      <vt:lpstr>Wingdings 3</vt:lpstr>
      <vt:lpstr>Легкий дым</vt:lpstr>
      <vt:lpstr>МБДОУ - детский сад №250 Заведующий Рыкова Татьяна Валерьевна </vt:lpstr>
      <vt:lpstr>Актуальность определяется уровнем экологической культуры и ухудшением экологической ситуации; приобретением особой значимости экологического образования в системе дошкольного образования; возрастающим интересом к волонтёрскому движению. Новизна направления в том, что можно использовать современные коммуникативные технологии, а также сама волонтёрская деятельность на уровне ДОУ.  </vt:lpstr>
      <vt:lpstr>Преемственность</vt:lpstr>
      <vt:lpstr>Многолетние традиции </vt:lpstr>
      <vt:lpstr>Конкурсы кормушек  Изготовление и закрепление на территории ДОУ и Чкаловском районе города Более 10 лет ежегодно Наша кормушка возле библиотеки №22</vt:lpstr>
      <vt:lpstr>«Угощение пернатых друзей»  Вкусняшки, принесённые и  приготовленные руками детей </vt:lpstr>
      <vt:lpstr>Акция «Помоги другу» Сбор кормов и лекарств для приютов бездомных животных  Ежегодно в течение 10 лет </vt:lpstr>
      <vt:lpstr>Проекты «Красная книга Свердловской области»</vt:lpstr>
      <vt:lpstr>«Красота своими руками»  Посадка детьми семян цветов весной, высадка на территории ДОУ, ухаживание в летний период Ежегодно более 10 лет </vt:lpstr>
      <vt:lpstr>     Акция «Расти дубок» Направленна на озеленение города, района . Детьми старших групп сеется жёлудь в горшок с землёй. Затем, совместно с воспитателями проходит наблюдение в группе. После того, как дубочки подрастут, их высаживают дети с родителями на территории района где живут. Тем самым ребёнок может наблюдать и ухаживать за деревом постоянно уже после выпуска из ДОУ Ежегодно в течение 10 лет </vt:lpstr>
      <vt:lpstr>Выставка плакатов «Береги природу»  Выставка поделок «Нужный мусор» А также работы ко Дню Земли  Ежегодно</vt:lpstr>
      <vt:lpstr>Акция «Сохраним дерево»  сбор макулатуры Ежегодно более 10 лет В этом году мы собрали 1232 кг! </vt:lpstr>
      <vt:lpstr>Сезонные экскурсии в лес Наблюдаем за природой.  Учимся слушать, видеть, чувствовать, беречь  Ежегодно  </vt:lpstr>
      <vt:lpstr>У  каждой группы есть своя грядка, на которую ребята сеют овощи и зелень, ухаживают и собирают урожай. Тем самым выращивают экологически чистые продукты (редис, ягоды, укроп, салат, морковь и т.д.) Ведь наш садик находится в экологически чистом районе, который окружает лес. </vt:lpstr>
      <vt:lpstr>             «Молодые» традиции»  менее 3 лет  </vt:lpstr>
      <vt:lpstr>Краткосрочные проекты «Недели энергосбережения»  Воспитанники подготовительных групп ходят на экскурсии к местной котельной станции, изучают виды энергосбережения с помощью ИКТ, учатся беречь энергоресурсы, проводят опыты.  </vt:lpstr>
      <vt:lpstr>Наши планы на этот год Запланированы новые мероприятия:  </vt:lpstr>
      <vt:lpstr>Результат. 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№250 «Добрые традиции»</dc:title>
  <dc:creator>Пользователь Windows</dc:creator>
  <cp:lastModifiedBy>Пользователь Windows</cp:lastModifiedBy>
  <cp:revision>34</cp:revision>
  <dcterms:created xsi:type="dcterms:W3CDTF">2021-03-01T09:55:36Z</dcterms:created>
  <dcterms:modified xsi:type="dcterms:W3CDTF">2021-03-02T17:12:56Z</dcterms:modified>
</cp:coreProperties>
</file>