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4/20/2020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037" y="1442435"/>
            <a:ext cx="10400763" cy="50485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>Занятие по развитию речи</a:t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>во второй младшей группе</a:t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>«Волшебные сказки»</a:t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4699" y="0"/>
            <a:ext cx="11603864" cy="669701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Муниципальное бюджетное дошкольное образовательное учреждение – детский сад №250, Чкаловского района, г. Екатеринбурга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39571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037" y="1442435"/>
            <a:ext cx="10400763" cy="504851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9311" y="296214"/>
            <a:ext cx="4868214" cy="66970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Кто лишний?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79" y="719574"/>
            <a:ext cx="1850533" cy="18505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0062" y="734097"/>
            <a:ext cx="2194801" cy="2352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586" y="1200676"/>
            <a:ext cx="1982542" cy="22383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18" y="3570513"/>
            <a:ext cx="2168073" cy="21988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631" y="3668740"/>
            <a:ext cx="1757234" cy="22405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286" y="4399417"/>
            <a:ext cx="2000703" cy="19073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851" y="1485649"/>
            <a:ext cx="1985674" cy="23751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110" y="3657769"/>
            <a:ext cx="1870915" cy="247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31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0989" y="3567448"/>
            <a:ext cx="3553496" cy="2768958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rgbClr val="00B0F0"/>
                </a:solidFill>
              </a:rPr>
              <a:t>Что за гостья в дом пришла</a:t>
            </a:r>
            <a:br>
              <a:rPr lang="ru-RU" sz="2200" dirty="0">
                <a:solidFill>
                  <a:srgbClr val="00B0F0"/>
                </a:solidFill>
              </a:rPr>
            </a:br>
            <a:r>
              <a:rPr lang="ru-RU" sz="2200" dirty="0">
                <a:solidFill>
                  <a:srgbClr val="00B0F0"/>
                </a:solidFill>
              </a:rPr>
              <a:t>К трём лесным медведям?</a:t>
            </a:r>
            <a:br>
              <a:rPr lang="ru-RU" sz="2200" dirty="0">
                <a:solidFill>
                  <a:srgbClr val="00B0F0"/>
                </a:solidFill>
              </a:rPr>
            </a:br>
            <a:r>
              <a:rPr lang="ru-RU" sz="2200" dirty="0">
                <a:solidFill>
                  <a:srgbClr val="00B0F0"/>
                </a:solidFill>
              </a:rPr>
              <a:t>Там поела, попила,</a:t>
            </a:r>
            <a:br>
              <a:rPr lang="ru-RU" sz="2200" dirty="0">
                <a:solidFill>
                  <a:srgbClr val="00B0F0"/>
                </a:solidFill>
              </a:rPr>
            </a:br>
            <a:r>
              <a:rPr lang="ru-RU" sz="2200" dirty="0">
                <a:solidFill>
                  <a:srgbClr val="00B0F0"/>
                </a:solidFill>
              </a:rPr>
              <a:t>В трёх кроватях поспала,</a:t>
            </a:r>
            <a:br>
              <a:rPr lang="ru-RU" sz="2200" dirty="0">
                <a:solidFill>
                  <a:srgbClr val="00B0F0"/>
                </a:solidFill>
              </a:rPr>
            </a:br>
            <a:r>
              <a:rPr lang="ru-RU" sz="2200" dirty="0">
                <a:solidFill>
                  <a:srgbClr val="00B0F0"/>
                </a:solidFill>
              </a:rPr>
              <a:t>А хозяева вернулись —</a:t>
            </a:r>
            <a:br>
              <a:rPr lang="ru-RU" sz="2200" dirty="0">
                <a:solidFill>
                  <a:srgbClr val="00B0F0"/>
                </a:solidFill>
              </a:rPr>
            </a:br>
            <a:r>
              <a:rPr lang="ru-RU" sz="2200" dirty="0">
                <a:solidFill>
                  <a:srgbClr val="00B0F0"/>
                </a:solidFill>
              </a:rPr>
              <a:t>Еле ноги унесла!</a:t>
            </a:r>
            <a:br>
              <a:rPr lang="ru-RU" sz="2200" dirty="0">
                <a:solidFill>
                  <a:srgbClr val="00B0F0"/>
                </a:solidFill>
              </a:rPr>
            </a:br>
            <a:r>
              <a:rPr lang="ru-RU" sz="2200" dirty="0">
                <a:solidFill>
                  <a:srgbClr val="00B0F0"/>
                </a:solidFill>
              </a:rPr>
              <a:t>(Три медведя)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32" y="1031769"/>
            <a:ext cx="7252865" cy="5342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321" y="0"/>
            <a:ext cx="4221011" cy="320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2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9409" y="2457942"/>
            <a:ext cx="3812145" cy="4400058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B0F0"/>
                </a:solidFill>
              </a:rPr>
              <a:t>Она по ягоды пошла</a:t>
            </a:r>
            <a:r>
              <a:rPr lang="ru-RU" sz="1800" dirty="0" smtClean="0">
                <a:solidFill>
                  <a:srgbClr val="00B0F0"/>
                </a:solidFill>
              </a:rPr>
              <a:t>,</a:t>
            </a:r>
            <a:br>
              <a:rPr lang="ru-RU" sz="1800" dirty="0" smtClean="0">
                <a:solidFill>
                  <a:srgbClr val="00B0F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/>
            </a:r>
            <a:br>
              <a:rPr lang="ru-RU" sz="1800" dirty="0">
                <a:solidFill>
                  <a:srgbClr val="00B0F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>Да на домик набрела</a:t>
            </a:r>
            <a:r>
              <a:rPr lang="ru-RU" sz="1800" dirty="0" smtClean="0">
                <a:solidFill>
                  <a:srgbClr val="00B0F0"/>
                </a:solidFill>
              </a:rPr>
              <a:t>,</a:t>
            </a:r>
            <a:br>
              <a:rPr lang="ru-RU" sz="1800" dirty="0" smtClean="0">
                <a:solidFill>
                  <a:srgbClr val="00B0F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/>
            </a:r>
            <a:br>
              <a:rPr lang="ru-RU" sz="1800" dirty="0">
                <a:solidFill>
                  <a:srgbClr val="00B0F0"/>
                </a:solidFill>
              </a:rPr>
            </a:br>
            <a:r>
              <a:rPr lang="ru-RU" sz="1800" dirty="0" smtClean="0">
                <a:solidFill>
                  <a:srgbClr val="00B0F0"/>
                </a:solidFill>
              </a:rPr>
              <a:t>Дом </a:t>
            </a:r>
            <a:r>
              <a:rPr lang="ru-RU" sz="1800" dirty="0">
                <a:solidFill>
                  <a:srgbClr val="00B0F0"/>
                </a:solidFill>
              </a:rPr>
              <a:t>под старою сосной</a:t>
            </a:r>
            <a:r>
              <a:rPr lang="ru-RU" sz="1800" dirty="0" smtClean="0">
                <a:solidFill>
                  <a:srgbClr val="00B0F0"/>
                </a:solidFill>
              </a:rPr>
              <a:t>.</a:t>
            </a:r>
            <a:br>
              <a:rPr lang="ru-RU" sz="1800" dirty="0" smtClean="0">
                <a:solidFill>
                  <a:srgbClr val="00B0F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/>
            </a:r>
            <a:br>
              <a:rPr lang="ru-RU" sz="1800" dirty="0">
                <a:solidFill>
                  <a:srgbClr val="00B0F0"/>
                </a:solidFill>
              </a:rPr>
            </a:br>
            <a:r>
              <a:rPr lang="ru-RU" sz="1800" dirty="0" smtClean="0">
                <a:solidFill>
                  <a:srgbClr val="00B0F0"/>
                </a:solidFill>
              </a:rPr>
              <a:t>В </a:t>
            </a:r>
            <a:r>
              <a:rPr lang="ru-RU" sz="1800" dirty="0">
                <a:solidFill>
                  <a:srgbClr val="00B0F0"/>
                </a:solidFill>
              </a:rPr>
              <a:t>доме жил медведь большой.</a:t>
            </a:r>
            <a:br>
              <a:rPr lang="ru-RU" sz="1800" dirty="0">
                <a:solidFill>
                  <a:srgbClr val="00B0F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/>
            </a:r>
            <a:br>
              <a:rPr lang="ru-RU" sz="1800" dirty="0">
                <a:solidFill>
                  <a:srgbClr val="00B0F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>Заболела б от тоски,</a:t>
            </a:r>
            <a:br>
              <a:rPr lang="ru-RU" sz="1800" dirty="0">
                <a:solidFill>
                  <a:srgbClr val="00B0F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/>
            </a:r>
            <a:br>
              <a:rPr lang="ru-RU" sz="1800" dirty="0">
                <a:solidFill>
                  <a:srgbClr val="00B0F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>Да спасли…пирожки. </a:t>
            </a:r>
            <a:r>
              <a:rPr lang="ru-RU" sz="1800" dirty="0" smtClean="0">
                <a:solidFill>
                  <a:srgbClr val="00B0F0"/>
                </a:solidFill>
              </a:rPr>
              <a:t/>
            </a:r>
            <a:br>
              <a:rPr lang="ru-RU" sz="1800" dirty="0" smtClean="0">
                <a:solidFill>
                  <a:srgbClr val="00B0F0"/>
                </a:solidFill>
              </a:rPr>
            </a:br>
            <a:r>
              <a:rPr lang="ru-RU" sz="1800" dirty="0">
                <a:solidFill>
                  <a:srgbClr val="00B0F0"/>
                </a:solidFill>
              </a:rPr>
              <a:t/>
            </a:r>
            <a:br>
              <a:rPr lang="ru-RU" sz="1800" dirty="0">
                <a:solidFill>
                  <a:srgbClr val="00B0F0"/>
                </a:solidFill>
              </a:rPr>
            </a:br>
            <a:r>
              <a:rPr lang="ru-RU" sz="1800" dirty="0" smtClean="0">
                <a:solidFill>
                  <a:srgbClr val="00B0F0"/>
                </a:solidFill>
              </a:rPr>
              <a:t>(«</a:t>
            </a:r>
            <a:r>
              <a:rPr lang="ru-RU" sz="1800" dirty="0">
                <a:solidFill>
                  <a:srgbClr val="00B0F0"/>
                </a:solidFill>
              </a:rPr>
              <a:t>Маша и медведь»)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414" y="242015"/>
            <a:ext cx="5334000" cy="66675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" y="120471"/>
            <a:ext cx="3408340" cy="340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92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0037"/>
            <a:ext cx="3408340" cy="34083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5255" y="529854"/>
            <a:ext cx="32626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F0"/>
                </a:solidFill>
              </a:rPr>
              <a:t>Он сумел поймать </a:t>
            </a:r>
            <a:r>
              <a:rPr lang="ru-RU" dirty="0" err="1">
                <a:solidFill>
                  <a:srgbClr val="00B0F0"/>
                </a:solidFill>
              </a:rPr>
              <a:t>волчишку</a:t>
            </a:r>
            <a:r>
              <a:rPr lang="ru-RU" dirty="0">
                <a:solidFill>
                  <a:srgbClr val="00B0F0"/>
                </a:solidFill>
              </a:rPr>
              <a:t>,</a:t>
            </a:r>
          </a:p>
          <a:p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>
                <a:solidFill>
                  <a:srgbClr val="00B0F0"/>
                </a:solidFill>
              </a:rPr>
              <a:t>Он </a:t>
            </a:r>
            <a:r>
              <a:rPr lang="ru-RU" dirty="0">
                <a:solidFill>
                  <a:srgbClr val="00B0F0"/>
                </a:solidFill>
              </a:rPr>
              <a:t>поймал лису и мишку.</a:t>
            </a:r>
          </a:p>
          <a:p>
            <a:endParaRPr lang="ru-RU" dirty="0">
              <a:solidFill>
                <a:srgbClr val="00B0F0"/>
              </a:solidFill>
            </a:endParaRPr>
          </a:p>
          <a:p>
            <a:r>
              <a:rPr lang="ru-RU" dirty="0">
                <a:solidFill>
                  <a:srgbClr val="00B0F0"/>
                </a:solidFill>
              </a:rPr>
              <a:t>Он поймал их не сачком,</a:t>
            </a:r>
          </a:p>
          <a:p>
            <a:endParaRPr lang="ru-RU" dirty="0">
              <a:solidFill>
                <a:srgbClr val="00B0F0"/>
              </a:solidFill>
            </a:endParaRPr>
          </a:p>
          <a:p>
            <a:r>
              <a:rPr lang="ru-RU" dirty="0">
                <a:solidFill>
                  <a:srgbClr val="00B0F0"/>
                </a:solidFill>
              </a:rPr>
              <a:t>А поймал он их бочком</a:t>
            </a:r>
            <a:r>
              <a:rPr lang="ru-RU" dirty="0" smtClean="0">
                <a:solidFill>
                  <a:srgbClr val="00B0F0"/>
                </a:solidFill>
              </a:rPr>
              <a:t>.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 </a:t>
            </a:r>
          </a:p>
          <a:p>
            <a:r>
              <a:rPr lang="ru-RU" dirty="0" smtClean="0">
                <a:solidFill>
                  <a:srgbClr val="00B0F0"/>
                </a:solidFill>
              </a:rPr>
              <a:t>(«</a:t>
            </a:r>
            <a:r>
              <a:rPr lang="ru-RU" dirty="0">
                <a:solidFill>
                  <a:srgbClr val="00B0F0"/>
                </a:solidFill>
              </a:rPr>
              <a:t>Бычок – смоляной бочок»)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459" y="1357558"/>
            <a:ext cx="7571346" cy="426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7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037" y="1442435"/>
            <a:ext cx="10400763" cy="504851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773" y="159864"/>
            <a:ext cx="2268365" cy="21625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4699" y="72829"/>
            <a:ext cx="911797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Цель: - </a:t>
            </a:r>
            <a:r>
              <a:rPr lang="ru-RU" dirty="0">
                <a:latin typeface="Arial" panose="020B0604020202020204" pitchFamily="34" charset="0"/>
              </a:rPr>
              <a:t>учить детей осмысливать и анализировать содержание сказки</a:t>
            </a:r>
            <a:r>
              <a:rPr lang="ru-RU" dirty="0" smtClean="0">
                <a:latin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</a:rPr>
              <a:t> </a:t>
            </a:r>
          </a:p>
          <a:p>
            <a:endParaRPr lang="ru-RU" b="1" dirty="0" smtClean="0">
              <a:latin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</a:rPr>
              <a:t>Задачи</a:t>
            </a:r>
            <a:r>
              <a:rPr lang="ru-RU" b="1" dirty="0">
                <a:latin typeface="Arial" panose="020B0604020202020204" pitchFamily="34" charset="0"/>
              </a:rPr>
              <a:t>: </a:t>
            </a:r>
            <a:r>
              <a:rPr lang="ru-RU" dirty="0">
                <a:latin typeface="Arial" panose="020B0604020202020204" pitchFamily="34" charset="0"/>
              </a:rPr>
              <a:t>- формировать детей давать полные ответы на вопросы; </a:t>
            </a:r>
            <a:endParaRPr lang="ru-RU" dirty="0" smtClean="0">
              <a:latin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</a:rPr>
              <a:t>- развивать </a:t>
            </a:r>
            <a:r>
              <a:rPr lang="ru-RU" dirty="0">
                <a:latin typeface="Arial" panose="020B0604020202020204" pitchFamily="34" charset="0"/>
              </a:rPr>
              <a:t>связную и диалогическую речь: </a:t>
            </a:r>
            <a:endParaRPr lang="ru-RU" dirty="0" smtClean="0">
              <a:latin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</a:rPr>
              <a:t>-  развивать </a:t>
            </a:r>
            <a:r>
              <a:rPr lang="ru-RU" dirty="0">
                <a:latin typeface="Arial" panose="020B0604020202020204" pitchFamily="34" charset="0"/>
              </a:rPr>
              <a:t>логическое мышление, воображение; - обогащать словарный запас детей; </a:t>
            </a:r>
          </a:p>
          <a:p>
            <a:r>
              <a:rPr lang="ru-RU" dirty="0" smtClean="0">
                <a:latin typeface="Arial" panose="020B0604020202020204" pitchFamily="34" charset="0"/>
              </a:rPr>
              <a:t>- воспитывать </a:t>
            </a:r>
            <a:r>
              <a:rPr lang="ru-RU" dirty="0">
                <a:latin typeface="Arial" panose="020B0604020202020204" pitchFamily="34" charset="0"/>
              </a:rPr>
              <a:t>чувства сострадания и побуждать к проявлению добрых чувств</a:t>
            </a:r>
            <a:r>
              <a:rPr lang="ru-RU" dirty="0" smtClean="0">
                <a:latin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</a:rPr>
              <a:t> </a:t>
            </a:r>
          </a:p>
          <a:p>
            <a:r>
              <a:rPr lang="ru-RU" sz="1600" b="1" dirty="0" smtClean="0">
                <a:latin typeface="Arial" panose="020B0604020202020204" pitchFamily="34" charset="0"/>
              </a:rPr>
              <a:t>Предварительная </a:t>
            </a:r>
            <a:r>
              <a:rPr lang="ru-RU" sz="1600" b="1" dirty="0">
                <a:latin typeface="Arial" panose="020B0604020202020204" pitchFamily="34" charset="0"/>
              </a:rPr>
              <a:t>работа: </a:t>
            </a:r>
            <a:r>
              <a:rPr lang="ru-RU" sz="1600" dirty="0">
                <a:latin typeface="Arial" panose="020B0604020202020204" pitchFamily="34" charset="0"/>
              </a:rPr>
              <a:t>Чтение сказок «</a:t>
            </a:r>
            <a:r>
              <a:rPr lang="ru-RU" sz="1600" dirty="0" err="1">
                <a:latin typeface="Arial" panose="020B0604020202020204" pitchFamily="34" charset="0"/>
              </a:rPr>
              <a:t>Заюшкина</a:t>
            </a:r>
            <a:r>
              <a:rPr lang="ru-RU" sz="1600" dirty="0">
                <a:latin typeface="Arial" panose="020B0604020202020204" pitchFamily="34" charset="0"/>
              </a:rPr>
              <a:t> избушка», «Репка», «Курочка Ряба», «Теремок», «Колобок», «Волк и козлята», загадки. Рассматривание иллюстраций к прочитанным произведениям.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386389"/>
            <a:ext cx="3193960" cy="33945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298" y="3133944"/>
            <a:ext cx="3558325" cy="355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47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037" y="1442435"/>
            <a:ext cx="10400763" cy="504851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8941" y="115910"/>
            <a:ext cx="7405352" cy="176440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«</a:t>
            </a:r>
            <a:r>
              <a:rPr lang="ru-RU" sz="2800" b="1" dirty="0"/>
              <a:t>Жили - были дед и баба, и была у них … </a:t>
            </a:r>
            <a:endParaRPr lang="ru-RU" sz="2800" dirty="0"/>
          </a:p>
          <a:p>
            <a:r>
              <a:rPr lang="ru-RU" sz="2800" b="1" dirty="0"/>
              <a:t>Снесла она яичко, не простое, золотое… » </a:t>
            </a:r>
            <a:endParaRPr lang="ru-RU" sz="2800" b="1" dirty="0" smtClean="0"/>
          </a:p>
          <a:p>
            <a:r>
              <a:rPr lang="ru-RU" sz="2800" b="1" dirty="0" smtClean="0"/>
              <a:t>(«</a:t>
            </a:r>
            <a:r>
              <a:rPr lang="ru-RU" sz="2800" b="1" dirty="0"/>
              <a:t>Курочка Ряба»)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035" y="2179878"/>
            <a:ext cx="6400800" cy="4517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9429"/>
            <a:ext cx="3704554" cy="370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5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037" y="1442435"/>
            <a:ext cx="10400763" cy="504851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65" y="164962"/>
            <a:ext cx="10581684" cy="644324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03076" y="3000779"/>
            <a:ext cx="3743460" cy="265304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Посадил дед… 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Выросла она большая пребольшая… » </a:t>
            </a:r>
            <a:endParaRPr lang="ru-RU" sz="2400" dirty="0">
              <a:solidFill>
                <a:srgbClr val="002060"/>
              </a:solidFill>
            </a:endParaRPr>
          </a:p>
          <a:p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(«</a:t>
            </a:r>
            <a:r>
              <a:rPr lang="ru-RU" sz="2400" b="1" dirty="0">
                <a:solidFill>
                  <a:srgbClr val="002060"/>
                </a:solidFill>
              </a:rPr>
              <a:t>Репка»)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624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037" y="1442435"/>
            <a:ext cx="10400763" cy="504851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4698" y="218941"/>
            <a:ext cx="7431109" cy="1324556"/>
          </a:xfrm>
        </p:spPr>
        <p:txBody>
          <a:bodyPr>
            <a:normAutofit lnSpcReduction="10000"/>
          </a:bodyPr>
          <a:lstStyle/>
          <a:p>
            <a:pPr algn="l"/>
            <a:endParaRPr lang="ru-RU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</a:rPr>
              <a:t>«… Сел медведь на крышу, да и раздавил его, Еле успели все звери из него выскочить… » </a:t>
            </a:r>
            <a:endParaRPr lang="ru-RU" sz="2400" b="1" dirty="0" smtClean="0">
              <a:latin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</a:rPr>
              <a:t>(«</a:t>
            </a:r>
            <a:r>
              <a:rPr lang="ru-RU" sz="2000" b="1" dirty="0">
                <a:latin typeface="Arial" panose="020B0604020202020204" pitchFamily="34" charset="0"/>
              </a:rPr>
              <a:t>Теремок»)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187" y="1543497"/>
            <a:ext cx="7536243" cy="5205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15177"/>
            <a:ext cx="2833352" cy="283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76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037" y="1442435"/>
            <a:ext cx="10400763" cy="504851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7317" y="3667797"/>
            <a:ext cx="4700788" cy="253713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«… Вдруг навстречу ему лиса «Здравствуй, дружок! Какой ты хорошенький»</a:t>
            </a:r>
          </a:p>
          <a:p>
            <a:pPr algn="ctr"/>
            <a:r>
              <a:rPr lang="ru-RU" sz="2400" b="1" dirty="0"/>
              <a:t>А он ей сразу песенку петь… »</a:t>
            </a:r>
          </a:p>
          <a:p>
            <a:pPr algn="ctr"/>
            <a:r>
              <a:rPr lang="ru-RU" sz="2400" b="1" dirty="0"/>
              <a:t>(«Колобок»)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725" y="663263"/>
            <a:ext cx="5065285" cy="48810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395"/>
            <a:ext cx="3570402" cy="357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89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8947" y="991674"/>
            <a:ext cx="10400763" cy="504851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5008" y="4765183"/>
            <a:ext cx="9723550" cy="148107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«… Подслушал это волк, выждал, когда коза ушла,</a:t>
            </a:r>
          </a:p>
          <a:p>
            <a:pPr algn="ctr"/>
            <a:r>
              <a:rPr lang="ru-RU" sz="2800" dirty="0"/>
              <a:t>подошел к избушке и запел тонким голосом… »</a:t>
            </a:r>
          </a:p>
          <a:p>
            <a:pPr algn="ctr"/>
            <a:r>
              <a:rPr lang="ru-RU" sz="2800" dirty="0"/>
              <a:t>(«Волк и козлята»)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648" y="231349"/>
            <a:ext cx="8470005" cy="410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05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5111" y="785613"/>
            <a:ext cx="10400763" cy="607238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16687" y="360607"/>
            <a:ext cx="6053070" cy="6278451"/>
          </a:xfrm>
        </p:spPr>
        <p:txBody>
          <a:bodyPr>
            <a:noAutofit/>
          </a:bodyPr>
          <a:lstStyle/>
          <a:p>
            <a:pPr algn="ctr"/>
            <a:r>
              <a:rPr lang="ru-RU" sz="1800" b="1" u="sng" dirty="0" err="1"/>
              <a:t>Физминутка</a:t>
            </a:r>
            <a:r>
              <a:rPr lang="ru-RU" sz="1800" b="1" u="sng" dirty="0"/>
              <a:t> «Покажите, как»</a:t>
            </a:r>
          </a:p>
          <a:p>
            <a:pPr algn="ctr"/>
            <a:r>
              <a:rPr lang="ru-RU" sz="1800" b="1" dirty="0"/>
              <a:t>Раз — присядка, два — прыжок,</a:t>
            </a:r>
          </a:p>
          <a:p>
            <a:pPr algn="ctr"/>
            <a:r>
              <a:rPr lang="ru-RU" sz="1800" b="1" dirty="0" smtClean="0"/>
              <a:t>И </a:t>
            </a:r>
            <a:r>
              <a:rPr lang="ru-RU" sz="1800" b="1" dirty="0"/>
              <a:t>опять присядка,</a:t>
            </a:r>
          </a:p>
          <a:p>
            <a:pPr algn="ctr"/>
            <a:r>
              <a:rPr lang="ru-RU" sz="1800" b="1" dirty="0" smtClean="0"/>
              <a:t>А </a:t>
            </a:r>
            <a:r>
              <a:rPr lang="ru-RU" sz="1800" b="1" dirty="0"/>
              <a:t>потом опять прыжок —</a:t>
            </a:r>
          </a:p>
          <a:p>
            <a:pPr algn="ctr"/>
            <a:r>
              <a:rPr lang="ru-RU" sz="1800" b="1" dirty="0" smtClean="0"/>
              <a:t>Заячья </a:t>
            </a:r>
            <a:r>
              <a:rPr lang="ru-RU" sz="1800" b="1" dirty="0"/>
              <a:t>зарядка.</a:t>
            </a:r>
          </a:p>
          <a:p>
            <a:pPr algn="ctr"/>
            <a:r>
              <a:rPr lang="ru-RU" sz="1800" b="1" dirty="0" smtClean="0"/>
              <a:t>Покажите</a:t>
            </a:r>
            <a:r>
              <a:rPr lang="ru-RU" sz="1800" b="1" dirty="0"/>
              <a:t>, как?</a:t>
            </a:r>
          </a:p>
          <a:p>
            <a:pPr algn="ctr"/>
            <a:r>
              <a:rPr lang="ru-RU" sz="1800" b="1" dirty="0" smtClean="0"/>
              <a:t>Птичка </a:t>
            </a:r>
            <a:r>
              <a:rPr lang="ru-RU" sz="1800" b="1" dirty="0"/>
              <a:t>скачет, словно пляшет,</a:t>
            </a:r>
          </a:p>
          <a:p>
            <a:pPr algn="ctr"/>
            <a:r>
              <a:rPr lang="ru-RU" sz="1800" b="1" dirty="0" smtClean="0"/>
              <a:t>Птичка </a:t>
            </a:r>
            <a:r>
              <a:rPr lang="ru-RU" sz="1800" b="1" dirty="0"/>
              <a:t>крылышками машет</a:t>
            </a:r>
          </a:p>
          <a:p>
            <a:pPr algn="ctr"/>
            <a:r>
              <a:rPr lang="ru-RU" sz="1800" b="1" dirty="0" smtClean="0"/>
              <a:t>И </a:t>
            </a:r>
            <a:r>
              <a:rPr lang="ru-RU" sz="1800" b="1" dirty="0"/>
              <a:t>взлетает без оглядки —</a:t>
            </a:r>
          </a:p>
          <a:p>
            <a:pPr algn="ctr"/>
            <a:r>
              <a:rPr lang="ru-RU" sz="1800" b="1" dirty="0" smtClean="0"/>
              <a:t>Это </a:t>
            </a:r>
            <a:r>
              <a:rPr lang="ru-RU" sz="1800" b="1" dirty="0" err="1"/>
              <a:t>птичкина</a:t>
            </a:r>
            <a:r>
              <a:rPr lang="ru-RU" sz="1800" b="1" dirty="0"/>
              <a:t> зарядка.</a:t>
            </a:r>
          </a:p>
          <a:p>
            <a:pPr algn="ctr"/>
            <a:r>
              <a:rPr lang="ru-RU" sz="1800" b="1" dirty="0" smtClean="0"/>
              <a:t>Так </a:t>
            </a:r>
            <a:r>
              <a:rPr lang="ru-RU" sz="1800" b="1" dirty="0"/>
              <a:t>сумеете?</a:t>
            </a:r>
          </a:p>
          <a:p>
            <a:pPr algn="ctr"/>
            <a:r>
              <a:rPr lang="ru-RU" sz="1800" b="1" dirty="0" smtClean="0"/>
              <a:t>Белки </a:t>
            </a:r>
            <a:r>
              <a:rPr lang="ru-RU" sz="1800" b="1" dirty="0"/>
              <a:t>скачут очень быстро,</a:t>
            </a:r>
          </a:p>
          <a:p>
            <a:pPr algn="ctr"/>
            <a:r>
              <a:rPr lang="ru-RU" sz="1800" b="1" dirty="0" smtClean="0"/>
              <a:t>Машут </a:t>
            </a:r>
            <a:r>
              <a:rPr lang="ru-RU" sz="1800" b="1" dirty="0"/>
              <a:t>хвостиком пушистым,</a:t>
            </a:r>
          </a:p>
          <a:p>
            <a:pPr algn="ctr"/>
            <a:r>
              <a:rPr lang="ru-RU" sz="1800" b="1" dirty="0" smtClean="0"/>
              <a:t>Целый </a:t>
            </a:r>
            <a:r>
              <a:rPr lang="ru-RU" sz="1800" b="1" dirty="0"/>
              <a:t>день играют в прятки —</a:t>
            </a:r>
          </a:p>
          <a:p>
            <a:pPr algn="ctr"/>
            <a:r>
              <a:rPr lang="ru-RU" sz="1800" b="1" dirty="0" smtClean="0"/>
              <a:t>Это </a:t>
            </a:r>
            <a:r>
              <a:rPr lang="ru-RU" sz="1800" b="1" dirty="0"/>
              <a:t>беличья зарядка.</a:t>
            </a:r>
          </a:p>
          <a:p>
            <a:pPr algn="ctr"/>
            <a:r>
              <a:rPr lang="ru-RU" sz="1800" b="1" dirty="0" smtClean="0"/>
              <a:t>А </a:t>
            </a:r>
            <a:r>
              <a:rPr lang="ru-RU" sz="1800" b="1" dirty="0"/>
              <a:t>так сможете?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768" y="-95787"/>
            <a:ext cx="3238232" cy="323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344" y="3196464"/>
            <a:ext cx="4817810" cy="366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054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037" y="1442435"/>
            <a:ext cx="10400763" cy="504851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</a:rPr>
              <a:t/>
            </a:r>
            <a:br>
              <a:rPr lang="ru-RU" sz="44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1800" dirty="0" smtClean="0">
                <a:solidFill>
                  <a:srgbClr val="FFFF00"/>
                </a:solidFill>
              </a:rPr>
              <a:t/>
            </a:r>
            <a:br>
              <a:rPr lang="ru-RU" sz="1800" dirty="0" smtClean="0">
                <a:solidFill>
                  <a:srgbClr val="FFFF00"/>
                </a:solidFill>
              </a:rPr>
            </a:br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9311" y="296214"/>
            <a:ext cx="4868214" cy="66970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Кто лишний?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190" y="4147368"/>
            <a:ext cx="1850533" cy="18505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0062" y="734097"/>
            <a:ext cx="2194801" cy="2352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586" y="1200676"/>
            <a:ext cx="1982542" cy="22383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76" y="965915"/>
            <a:ext cx="2168073" cy="21988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052" y="1207674"/>
            <a:ext cx="2406001" cy="24685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752" y="3910977"/>
            <a:ext cx="1757234" cy="22405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066" y="3917975"/>
            <a:ext cx="2000703" cy="190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04407"/>
      </p:ext>
    </p:extLst>
  </p:cSld>
  <p:clrMapOvr>
    <a:masterClrMapping/>
  </p:clrMapOvr>
</p:sld>
</file>

<file path=ppt/theme/theme1.xml><?xml version="1.0" encoding="utf-8"?>
<a:theme xmlns:a="http://schemas.openxmlformats.org/drawingml/2006/main" name="Глубина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TM04033923[[fn=Глубина]]</Template>
  <TotalTime>140</TotalTime>
  <Words>341</Words>
  <Application>Microsoft Office PowerPoint</Application>
  <PresentationFormat>Широкоэкранный</PresentationFormat>
  <Paragraphs>67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Corbel</vt:lpstr>
      <vt:lpstr>Times New Roman</vt:lpstr>
      <vt:lpstr>Глубина</vt:lpstr>
      <vt:lpstr> Занятие по развитию речи во второй младшей группе «Волшебные сказки»        </vt:lpstr>
      <vt:lpstr> 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Что за гостья в дом пришла К трём лесным медведям? Там поела, попила, В трёх кроватях поспала, А хозяева вернулись — Еле ноги унесла! (Три медведя)</vt:lpstr>
      <vt:lpstr>Она по ягоды пошла,  Да на домик набрела,  Дом под старою сосной.  В доме жил медведь большой.  Заболела б от тоски,  Да спасли…пирожки.   («Маша и медведь»)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по развитию речи во второй младшей группе «Волшебные сказки»</dc:title>
  <dc:creator>Пользователь</dc:creator>
  <cp:lastModifiedBy>Пользователь</cp:lastModifiedBy>
  <cp:revision>11</cp:revision>
  <dcterms:created xsi:type="dcterms:W3CDTF">2020-04-20T13:32:38Z</dcterms:created>
  <dcterms:modified xsi:type="dcterms:W3CDTF">2020-04-20T15:53:12Z</dcterms:modified>
</cp:coreProperties>
</file>