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0" r:id="rId5"/>
    <p:sldId id="270" r:id="rId6"/>
    <p:sldId id="262" r:id="rId7"/>
    <p:sldId id="269" r:id="rId8"/>
    <p:sldId id="268" r:id="rId9"/>
    <p:sldId id="267" r:id="rId10"/>
    <p:sldId id="266" r:id="rId11"/>
    <p:sldId id="274" r:id="rId12"/>
    <p:sldId id="273" r:id="rId13"/>
    <p:sldId id="272" r:id="rId14"/>
    <p:sldId id="271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77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33281-221F-477D-9A8E-E96A3BD9272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09DF7C-335A-46D2-8D3C-13192C6E07FF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Подготовительный</a:t>
          </a:r>
          <a:endParaRPr lang="ru-RU" sz="2000" b="1" dirty="0">
            <a:solidFill>
              <a:srgbClr val="C00000"/>
            </a:solidFill>
          </a:endParaRPr>
        </a:p>
      </dgm:t>
    </dgm:pt>
    <dgm:pt modelId="{560E47A8-47A8-413B-AA0C-EE8A968C72B9}" type="parTrans" cxnId="{63BB7866-364E-4FC4-9A1B-DA948864A7C3}">
      <dgm:prSet/>
      <dgm:spPr/>
      <dgm:t>
        <a:bodyPr/>
        <a:lstStyle/>
        <a:p>
          <a:endParaRPr lang="ru-RU"/>
        </a:p>
      </dgm:t>
    </dgm:pt>
    <dgm:pt modelId="{65ED2A4F-DEE1-45B7-A5E5-191234CF9D88}" type="sibTrans" cxnId="{63BB7866-364E-4FC4-9A1B-DA948864A7C3}">
      <dgm:prSet/>
      <dgm:spPr/>
      <dgm:t>
        <a:bodyPr/>
        <a:lstStyle/>
        <a:p>
          <a:endParaRPr lang="ru-RU"/>
        </a:p>
      </dgm:t>
    </dgm:pt>
    <dgm:pt modelId="{D7263A55-60A1-402D-9253-24DAFB2D2352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Подборка материала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D1C1C4FC-9D75-4D13-BD0A-13DB99F0B26B}" type="parTrans" cxnId="{9A1B8AA6-9E60-4226-A350-7E71A058B21F}">
      <dgm:prSet/>
      <dgm:spPr/>
      <dgm:t>
        <a:bodyPr/>
        <a:lstStyle/>
        <a:p>
          <a:endParaRPr lang="ru-RU"/>
        </a:p>
      </dgm:t>
    </dgm:pt>
    <dgm:pt modelId="{FDC13DCC-74C5-4B50-847E-D59255C100C9}" type="sibTrans" cxnId="{9A1B8AA6-9E60-4226-A350-7E71A058B21F}">
      <dgm:prSet/>
      <dgm:spPr/>
      <dgm:t>
        <a:bodyPr/>
        <a:lstStyle/>
        <a:p>
          <a:endParaRPr lang="ru-RU"/>
        </a:p>
      </dgm:t>
    </dgm:pt>
    <dgm:pt modelId="{262A59CC-8DFC-4D99-AA00-5CBA5CBB405C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000" b="1" smtClean="0">
              <a:solidFill>
                <a:srgbClr val="C00000"/>
              </a:solidFill>
            </a:rPr>
            <a:t>Практический</a:t>
          </a:r>
          <a:endParaRPr lang="ru-RU" sz="2000" b="1" dirty="0">
            <a:solidFill>
              <a:srgbClr val="C00000"/>
            </a:solidFill>
          </a:endParaRPr>
        </a:p>
      </dgm:t>
    </dgm:pt>
    <dgm:pt modelId="{0110D4D0-92FE-4F07-B0A3-E58974119CAA}" type="parTrans" cxnId="{A063ADE8-8741-4AA5-BEB8-1954AF505FA6}">
      <dgm:prSet/>
      <dgm:spPr/>
      <dgm:t>
        <a:bodyPr/>
        <a:lstStyle/>
        <a:p>
          <a:endParaRPr lang="ru-RU"/>
        </a:p>
      </dgm:t>
    </dgm:pt>
    <dgm:pt modelId="{1F7F8EF1-A622-4E4B-AA82-332AAD821447}" type="sibTrans" cxnId="{A063ADE8-8741-4AA5-BEB8-1954AF505FA6}">
      <dgm:prSet/>
      <dgm:spPr/>
      <dgm:t>
        <a:bodyPr/>
        <a:lstStyle/>
        <a:p>
          <a:endParaRPr lang="ru-RU"/>
        </a:p>
      </dgm:t>
    </dgm:pt>
    <dgm:pt modelId="{FA2DC879-049F-4060-828A-57103D29CADF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Создание выставки кукол «От древности до современности»</a:t>
          </a:r>
          <a:endParaRPr lang="ru-RU" sz="1800" dirty="0"/>
        </a:p>
      </dgm:t>
    </dgm:pt>
    <dgm:pt modelId="{36A6C9FD-9919-46F6-AD6C-C74CF579844F}" type="parTrans" cxnId="{27C6E0EA-D322-4DC6-8927-7A7612B41E3C}">
      <dgm:prSet/>
      <dgm:spPr/>
      <dgm:t>
        <a:bodyPr/>
        <a:lstStyle/>
        <a:p>
          <a:endParaRPr lang="ru-RU"/>
        </a:p>
      </dgm:t>
    </dgm:pt>
    <dgm:pt modelId="{29BA7DEF-E010-44A0-8284-9D804DD92A8B}" type="sibTrans" cxnId="{27C6E0EA-D322-4DC6-8927-7A7612B41E3C}">
      <dgm:prSet/>
      <dgm:spPr/>
      <dgm:t>
        <a:bodyPr/>
        <a:lstStyle/>
        <a:p>
          <a:endParaRPr lang="ru-RU"/>
        </a:p>
      </dgm:t>
    </dgm:pt>
    <dgm:pt modelId="{B204517B-1D29-46BC-9594-24074764A701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Обобщающий</a:t>
          </a:r>
          <a:endParaRPr lang="ru-RU" sz="2000" b="1" dirty="0">
            <a:solidFill>
              <a:srgbClr val="C00000"/>
            </a:solidFill>
          </a:endParaRPr>
        </a:p>
      </dgm:t>
    </dgm:pt>
    <dgm:pt modelId="{F419DE99-5DE5-47D2-A209-575CAB9FE5EF}" type="parTrans" cxnId="{7BD78E77-E191-4012-A6DC-447CFB9D611A}">
      <dgm:prSet/>
      <dgm:spPr/>
      <dgm:t>
        <a:bodyPr/>
        <a:lstStyle/>
        <a:p>
          <a:endParaRPr lang="ru-RU"/>
        </a:p>
      </dgm:t>
    </dgm:pt>
    <dgm:pt modelId="{430AB027-54F2-47EC-90F0-D17E524D4A4D}" type="sibTrans" cxnId="{7BD78E77-E191-4012-A6DC-447CFB9D611A}">
      <dgm:prSet/>
      <dgm:spPr/>
      <dgm:t>
        <a:bodyPr/>
        <a:lstStyle/>
        <a:p>
          <a:endParaRPr lang="ru-RU"/>
        </a:p>
      </dgm:t>
    </dgm:pt>
    <dgm:pt modelId="{289E1F91-7E27-4F27-B02D-D3F08D38A9F5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Проведение воспитанниками экскурсии с мини-музеем в чемодане в подготовительных группах нашего ДОУ</a:t>
          </a:r>
          <a:endParaRPr lang="ru-RU" sz="1800" dirty="0"/>
        </a:p>
      </dgm:t>
    </dgm:pt>
    <dgm:pt modelId="{8189D2BD-3EEB-4734-9937-EFA7B59C7915}" type="parTrans" cxnId="{8BCDCE5D-AECF-4E6E-B35D-7E673588560E}">
      <dgm:prSet/>
      <dgm:spPr/>
      <dgm:t>
        <a:bodyPr/>
        <a:lstStyle/>
        <a:p>
          <a:endParaRPr lang="ru-RU"/>
        </a:p>
      </dgm:t>
    </dgm:pt>
    <dgm:pt modelId="{31E352DE-ACC8-4642-B17D-3040D257F290}" type="sibTrans" cxnId="{8BCDCE5D-AECF-4E6E-B35D-7E673588560E}">
      <dgm:prSet/>
      <dgm:spPr/>
      <dgm:t>
        <a:bodyPr/>
        <a:lstStyle/>
        <a:p>
          <a:endParaRPr lang="ru-RU"/>
        </a:p>
      </dgm:t>
    </dgm:pt>
    <dgm:pt modelId="{A2127B06-0294-4A84-8BDF-B840BDFC78C4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Подготовка презентации для знакомства с игрушками времён ВОВ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67114AF9-C044-48DC-9C3A-6E441C741837}" type="parTrans" cxnId="{FB8F32DA-1CD4-4726-8463-7B6DC62F5B06}">
      <dgm:prSet/>
      <dgm:spPr/>
      <dgm:t>
        <a:bodyPr/>
        <a:lstStyle/>
        <a:p>
          <a:endParaRPr lang="ru-RU"/>
        </a:p>
      </dgm:t>
    </dgm:pt>
    <dgm:pt modelId="{500242D7-715E-46CF-B4BC-70A53D37960F}" type="sibTrans" cxnId="{FB8F32DA-1CD4-4726-8463-7B6DC62F5B06}">
      <dgm:prSet/>
      <dgm:spPr/>
      <dgm:t>
        <a:bodyPr/>
        <a:lstStyle/>
        <a:p>
          <a:endParaRPr lang="ru-RU"/>
        </a:p>
      </dgm:t>
    </dgm:pt>
    <dgm:pt modelId="{DAADB088-A768-4787-930A-05DEDB2B2194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Работа с родителями по оформлению мини-музея и проведению мастер-класса воспитанником группы, а также созданию выставки </a:t>
          </a: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кукол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6B07A558-261E-4DD5-A67C-88BD6943225D}" type="parTrans" cxnId="{BB65AF53-79D4-4C0D-9B32-5B137F6B8A15}">
      <dgm:prSet/>
      <dgm:spPr/>
      <dgm:t>
        <a:bodyPr/>
        <a:lstStyle/>
        <a:p>
          <a:endParaRPr lang="ru-RU"/>
        </a:p>
      </dgm:t>
    </dgm:pt>
    <dgm:pt modelId="{A5F63F6F-4641-43C5-99F6-4BC8C3C64520}" type="sibTrans" cxnId="{BB65AF53-79D4-4C0D-9B32-5B137F6B8A15}">
      <dgm:prSet/>
      <dgm:spPr/>
      <dgm:t>
        <a:bodyPr/>
        <a:lstStyle/>
        <a:p>
          <a:endParaRPr lang="ru-RU"/>
        </a:p>
      </dgm:t>
    </dgm:pt>
    <dgm:pt modelId="{DECDC61D-8402-4698-989C-4B10AF9F60BD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Мастер-класс воспитанницы группы «Создание куклы своими руками», подготовленный дома с мамой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715FE9E5-51FD-4410-A80C-682885A775EC}" type="parTrans" cxnId="{F444B0F8-2FC4-4D36-B0E2-F8C985E9B00A}">
      <dgm:prSet/>
      <dgm:spPr/>
      <dgm:t>
        <a:bodyPr/>
        <a:lstStyle/>
        <a:p>
          <a:endParaRPr lang="ru-RU"/>
        </a:p>
      </dgm:t>
    </dgm:pt>
    <dgm:pt modelId="{D655BDEF-915B-4EB8-A199-296130EAC256}" type="sibTrans" cxnId="{F444B0F8-2FC4-4D36-B0E2-F8C985E9B00A}">
      <dgm:prSet/>
      <dgm:spPr/>
      <dgm:t>
        <a:bodyPr/>
        <a:lstStyle/>
        <a:p>
          <a:endParaRPr lang="ru-RU"/>
        </a:p>
      </dgm:t>
    </dgm:pt>
    <dgm:pt modelId="{0F8F14E8-11E1-4DB0-9791-CB53232BB68D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Выездной мастер-класс по изготовлению куклы «</a:t>
          </a:r>
          <a:r>
            <a:rPr lang="ru-RU" sz="1800" b="1" dirty="0" err="1" smtClean="0">
              <a:solidFill>
                <a:schemeClr val="accent2">
                  <a:lumMod val="50000"/>
                </a:schemeClr>
              </a:solidFill>
            </a:rPr>
            <a:t>Кувадка</a:t>
          </a: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» педагогом </a:t>
          </a: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дополнительного образования </a:t>
          </a: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МАОУ Лицей №12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6CFB8853-05F6-4A02-8886-6B992E57E217}" type="parTrans" cxnId="{129054CD-C705-4992-A3D7-353AC210CD69}">
      <dgm:prSet/>
      <dgm:spPr/>
      <dgm:t>
        <a:bodyPr/>
        <a:lstStyle/>
        <a:p>
          <a:endParaRPr lang="ru-RU"/>
        </a:p>
      </dgm:t>
    </dgm:pt>
    <dgm:pt modelId="{3C616974-7018-43AC-9CF9-8A84CEF0B640}" type="sibTrans" cxnId="{129054CD-C705-4992-A3D7-353AC210CD69}">
      <dgm:prSet/>
      <dgm:spPr/>
      <dgm:t>
        <a:bodyPr/>
        <a:lstStyle/>
        <a:p>
          <a:endParaRPr lang="ru-RU"/>
        </a:p>
      </dgm:t>
    </dgm:pt>
    <dgm:pt modelId="{92E551A9-88D9-493A-B730-6C9DC169A08D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Создание мини-музея в чемодане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D5D60A7C-993B-484C-9578-E5C3CE8B63E6}" type="parTrans" cxnId="{D816570C-2EDB-47D6-B283-F184C277C7E9}">
      <dgm:prSet/>
      <dgm:spPr/>
      <dgm:t>
        <a:bodyPr/>
        <a:lstStyle/>
        <a:p>
          <a:endParaRPr lang="ru-RU"/>
        </a:p>
      </dgm:t>
    </dgm:pt>
    <dgm:pt modelId="{76535046-A512-42A2-B9EF-E65EEE671EA9}" type="sibTrans" cxnId="{D816570C-2EDB-47D6-B283-F184C277C7E9}">
      <dgm:prSet/>
      <dgm:spPr/>
      <dgm:t>
        <a:bodyPr/>
        <a:lstStyle/>
        <a:p>
          <a:endParaRPr lang="ru-RU"/>
        </a:p>
      </dgm:t>
    </dgm:pt>
    <dgm:pt modelId="{3C3C757B-822B-47AA-A8A5-F9D87885CEE5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Проведение экскурсии, приглашённым из других групп воспитанникам, к групповой выставке «От древности до современности» с рассказом о представленных  экспонатах.</a:t>
          </a:r>
          <a:endParaRPr lang="ru-RU" sz="1800" dirty="0"/>
        </a:p>
      </dgm:t>
    </dgm:pt>
    <dgm:pt modelId="{7F2A0BE6-4619-4B8E-86B1-D1BFD9B80019}" type="parTrans" cxnId="{0EBE6085-8035-4CEA-BF1D-BC257DB15C61}">
      <dgm:prSet/>
      <dgm:spPr/>
      <dgm:t>
        <a:bodyPr/>
        <a:lstStyle/>
        <a:p>
          <a:endParaRPr lang="ru-RU"/>
        </a:p>
      </dgm:t>
    </dgm:pt>
    <dgm:pt modelId="{E23C334E-E301-4B41-95AC-8E476C553206}" type="sibTrans" cxnId="{0EBE6085-8035-4CEA-BF1D-BC257DB15C61}">
      <dgm:prSet/>
      <dgm:spPr/>
      <dgm:t>
        <a:bodyPr/>
        <a:lstStyle/>
        <a:p>
          <a:endParaRPr lang="ru-RU"/>
        </a:p>
      </dgm:t>
    </dgm:pt>
    <dgm:pt modelId="{38466098-6EA2-4CB1-AAA3-640AA678285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Просмотр презентации «Игрушки военного детства»</a:t>
          </a:r>
          <a:endParaRPr lang="ru-RU" sz="1800" dirty="0" smtClean="0"/>
        </a:p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EE9F24AC-C73E-469C-B346-E7CFCFF3037F}" type="parTrans" cxnId="{3192B55D-9E5F-4726-9DD3-483F438CDE21}">
      <dgm:prSet/>
      <dgm:spPr/>
      <dgm:t>
        <a:bodyPr/>
        <a:lstStyle/>
        <a:p>
          <a:endParaRPr lang="ru-RU"/>
        </a:p>
      </dgm:t>
    </dgm:pt>
    <dgm:pt modelId="{F0891B83-67EC-4D59-AAB8-C6EBD8501778}" type="sibTrans" cxnId="{3192B55D-9E5F-4726-9DD3-483F438CDE21}">
      <dgm:prSet/>
      <dgm:spPr/>
      <dgm:t>
        <a:bodyPr/>
        <a:lstStyle/>
        <a:p>
          <a:endParaRPr lang="ru-RU"/>
        </a:p>
      </dgm:t>
    </dgm:pt>
    <dgm:pt modelId="{7BCD28C5-A7DD-462F-AC37-59736D11F545}">
      <dgm:prSet phldrT="[Текст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C7E163FB-9D30-43BB-B4D1-A3398891D517}" type="parTrans" cxnId="{462F3A15-8D09-473E-BC31-77129F309317}">
      <dgm:prSet/>
      <dgm:spPr/>
      <dgm:t>
        <a:bodyPr/>
        <a:lstStyle/>
        <a:p>
          <a:endParaRPr lang="ru-RU"/>
        </a:p>
      </dgm:t>
    </dgm:pt>
    <dgm:pt modelId="{4CA19003-B552-42AB-861F-CABD0D7AC75B}" type="sibTrans" cxnId="{462F3A15-8D09-473E-BC31-77129F309317}">
      <dgm:prSet/>
      <dgm:spPr/>
      <dgm:t>
        <a:bodyPr/>
        <a:lstStyle/>
        <a:p>
          <a:endParaRPr lang="ru-RU"/>
        </a:p>
      </dgm:t>
    </dgm:pt>
    <dgm:pt modelId="{0B4C9B4E-1573-401E-AADC-EE50EBE6614C}" type="pres">
      <dgm:prSet presAssocID="{CAA33281-221F-477D-9A8E-E96A3BD9272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C0137C-3012-4CD5-B7C6-D26C41378597}" type="pres">
      <dgm:prSet presAssocID="{8709DF7C-335A-46D2-8D3C-13192C6E07FF}" presName="composite" presStyleCnt="0"/>
      <dgm:spPr/>
    </dgm:pt>
    <dgm:pt modelId="{AD7D8A31-D72F-49BB-BB66-AB3E9641D43D}" type="pres">
      <dgm:prSet presAssocID="{8709DF7C-335A-46D2-8D3C-13192C6E07FF}" presName="parentText" presStyleLbl="alignNode1" presStyleIdx="0" presStyleCnt="3" custLinFactNeighborX="-2366" custLinFactNeighborY="-104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F08FA-E396-49CD-ACBF-F292D9FE338C}" type="pres">
      <dgm:prSet presAssocID="{8709DF7C-335A-46D2-8D3C-13192C6E07FF}" presName="descendantText" presStyleLbl="alignAcc1" presStyleIdx="0" presStyleCnt="3" custScaleY="142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D5E36-9B89-4BB4-BAD8-4A1087E4F3C7}" type="pres">
      <dgm:prSet presAssocID="{65ED2A4F-DEE1-45B7-A5E5-191234CF9D88}" presName="sp" presStyleCnt="0"/>
      <dgm:spPr/>
    </dgm:pt>
    <dgm:pt modelId="{9791F77B-D95F-4F99-983D-AC63BD8691EB}" type="pres">
      <dgm:prSet presAssocID="{262A59CC-8DFC-4D99-AA00-5CBA5CBB405C}" presName="composite" presStyleCnt="0"/>
      <dgm:spPr/>
    </dgm:pt>
    <dgm:pt modelId="{45B58F23-964E-4177-9B74-D89783484217}" type="pres">
      <dgm:prSet presAssocID="{262A59CC-8DFC-4D99-AA00-5CBA5CBB405C}" presName="parentText" presStyleLbl="alignNode1" presStyleIdx="1" presStyleCnt="3" custLinFactNeighborX="-2366" custLinFactNeighborY="-108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5AA54-A9D0-4464-B62F-0D94A1558A3A}" type="pres">
      <dgm:prSet presAssocID="{262A59CC-8DFC-4D99-AA00-5CBA5CBB405C}" presName="descendantText" presStyleLbl="alignAcc1" presStyleIdx="1" presStyleCnt="3" custScaleY="152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778D0-096E-42CC-8D52-DF4CA43020F1}" type="pres">
      <dgm:prSet presAssocID="{1F7F8EF1-A622-4E4B-AA82-332AAD821447}" presName="sp" presStyleCnt="0"/>
      <dgm:spPr/>
    </dgm:pt>
    <dgm:pt modelId="{BFE375A2-88A6-4F53-89B5-B805A0C9766B}" type="pres">
      <dgm:prSet presAssocID="{B204517B-1D29-46BC-9594-24074764A701}" presName="composite" presStyleCnt="0"/>
      <dgm:spPr/>
    </dgm:pt>
    <dgm:pt modelId="{4252D57F-9359-4412-8FE2-051DBD789776}" type="pres">
      <dgm:prSet presAssocID="{B204517B-1D29-46BC-9594-24074764A701}" presName="parentText" presStyleLbl="alignNode1" presStyleIdx="2" presStyleCnt="3" custLinFactNeighborX="-2366" custLinFactNeighborY="172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13847-11CC-452F-991B-18A5C56C6D52}" type="pres">
      <dgm:prSet presAssocID="{B204517B-1D29-46BC-9594-24074764A701}" presName="descendantText" presStyleLbl="alignAcc1" presStyleIdx="2" presStyleCnt="3" custScaleY="116469" custLinFactNeighborY="18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523496-0579-42BB-9325-72C7D19E5BEC}" type="presOf" srcId="{DAADB088-A768-4787-930A-05DEDB2B2194}" destId="{970F08FA-E396-49CD-ACBF-F292D9FE338C}" srcOrd="0" destOrd="3" presId="urn:microsoft.com/office/officeart/2005/8/layout/chevron2"/>
    <dgm:cxn modelId="{6296B77A-892B-491E-9832-43A6FD6DEE80}" type="presOf" srcId="{B204517B-1D29-46BC-9594-24074764A701}" destId="{4252D57F-9359-4412-8FE2-051DBD789776}" srcOrd="0" destOrd="0" presId="urn:microsoft.com/office/officeart/2005/8/layout/chevron2"/>
    <dgm:cxn modelId="{EA53702F-0BEC-451A-B23C-3B9E9955D948}" type="presOf" srcId="{8709DF7C-335A-46D2-8D3C-13192C6E07FF}" destId="{AD7D8A31-D72F-49BB-BB66-AB3E9641D43D}" srcOrd="0" destOrd="0" presId="urn:microsoft.com/office/officeart/2005/8/layout/chevron2"/>
    <dgm:cxn modelId="{D816570C-2EDB-47D6-B283-F184C277C7E9}" srcId="{262A59CC-8DFC-4D99-AA00-5CBA5CBB405C}" destId="{92E551A9-88D9-493A-B730-6C9DC169A08D}" srcOrd="3" destOrd="0" parTransId="{D5D60A7C-993B-484C-9578-E5C3CE8B63E6}" sibTransId="{76535046-A512-42A2-B9EF-E65EEE671EA9}"/>
    <dgm:cxn modelId="{462F3A15-8D09-473E-BC31-77129F309317}" srcId="{8709DF7C-335A-46D2-8D3C-13192C6E07FF}" destId="{7BCD28C5-A7DD-462F-AC37-59736D11F545}" srcOrd="0" destOrd="0" parTransId="{C7E163FB-9D30-43BB-B4D1-A3398891D517}" sibTransId="{4CA19003-B552-42AB-861F-CABD0D7AC75B}"/>
    <dgm:cxn modelId="{27C6E0EA-D322-4DC6-8927-7A7612B41E3C}" srcId="{262A59CC-8DFC-4D99-AA00-5CBA5CBB405C}" destId="{FA2DC879-049F-4060-828A-57103D29CADF}" srcOrd="0" destOrd="0" parTransId="{36A6C9FD-9919-46F6-AD6C-C74CF579844F}" sibTransId="{29BA7DEF-E010-44A0-8284-9D804DD92A8B}"/>
    <dgm:cxn modelId="{3192B55D-9E5F-4726-9DD3-483F438CDE21}" srcId="{8709DF7C-335A-46D2-8D3C-13192C6E07FF}" destId="{38466098-6EA2-4CB1-AAA3-640AA678285C}" srcOrd="4" destOrd="0" parTransId="{EE9F24AC-C73E-469C-B346-E7CFCFF3037F}" sibTransId="{F0891B83-67EC-4D59-AAB8-C6EBD8501778}"/>
    <dgm:cxn modelId="{7BD78E77-E191-4012-A6DC-447CFB9D611A}" srcId="{CAA33281-221F-477D-9A8E-E96A3BD9272C}" destId="{B204517B-1D29-46BC-9594-24074764A701}" srcOrd="2" destOrd="0" parTransId="{F419DE99-5DE5-47D2-A209-575CAB9FE5EF}" sibTransId="{430AB027-54F2-47EC-90F0-D17E524D4A4D}"/>
    <dgm:cxn modelId="{9A1B8AA6-9E60-4226-A350-7E71A058B21F}" srcId="{8709DF7C-335A-46D2-8D3C-13192C6E07FF}" destId="{D7263A55-60A1-402D-9253-24DAFB2D2352}" srcOrd="1" destOrd="0" parTransId="{D1C1C4FC-9D75-4D13-BD0A-13DB99F0B26B}" sibTransId="{FDC13DCC-74C5-4B50-847E-D59255C100C9}"/>
    <dgm:cxn modelId="{9A35E0BF-9C1A-414B-9F00-D2FD4D3B3DBD}" type="presOf" srcId="{38466098-6EA2-4CB1-AAA3-640AA678285C}" destId="{970F08FA-E396-49CD-ACBF-F292D9FE338C}" srcOrd="0" destOrd="4" presId="urn:microsoft.com/office/officeart/2005/8/layout/chevron2"/>
    <dgm:cxn modelId="{FB8F32DA-1CD4-4726-8463-7B6DC62F5B06}" srcId="{8709DF7C-335A-46D2-8D3C-13192C6E07FF}" destId="{A2127B06-0294-4A84-8BDF-B840BDFC78C4}" srcOrd="2" destOrd="0" parTransId="{67114AF9-C044-48DC-9C3A-6E441C741837}" sibTransId="{500242D7-715E-46CF-B4BC-70A53D37960F}"/>
    <dgm:cxn modelId="{2E6D0EE9-E388-4ACE-97D3-6D770629F89F}" type="presOf" srcId="{7BCD28C5-A7DD-462F-AC37-59736D11F545}" destId="{970F08FA-E396-49CD-ACBF-F292D9FE338C}" srcOrd="0" destOrd="0" presId="urn:microsoft.com/office/officeart/2005/8/layout/chevron2"/>
    <dgm:cxn modelId="{1BED1A6E-E903-47BD-8F3F-88083ABAFFBF}" type="presOf" srcId="{0F8F14E8-11E1-4DB0-9791-CB53232BB68D}" destId="{FCF5AA54-A9D0-4464-B62F-0D94A1558A3A}" srcOrd="0" destOrd="2" presId="urn:microsoft.com/office/officeart/2005/8/layout/chevron2"/>
    <dgm:cxn modelId="{E9C27735-123D-46E6-B975-7A8AF7E2AF62}" type="presOf" srcId="{A2127B06-0294-4A84-8BDF-B840BDFC78C4}" destId="{970F08FA-E396-49CD-ACBF-F292D9FE338C}" srcOrd="0" destOrd="2" presId="urn:microsoft.com/office/officeart/2005/8/layout/chevron2"/>
    <dgm:cxn modelId="{66838E22-E456-4BEA-89DA-163125BF6653}" type="presOf" srcId="{289E1F91-7E27-4F27-B02D-D3F08D38A9F5}" destId="{4D113847-11CC-452F-991B-18A5C56C6D52}" srcOrd="0" destOrd="0" presId="urn:microsoft.com/office/officeart/2005/8/layout/chevron2"/>
    <dgm:cxn modelId="{BB65AF53-79D4-4C0D-9B32-5B137F6B8A15}" srcId="{8709DF7C-335A-46D2-8D3C-13192C6E07FF}" destId="{DAADB088-A768-4787-930A-05DEDB2B2194}" srcOrd="3" destOrd="0" parTransId="{6B07A558-261E-4DD5-A67C-88BD6943225D}" sibTransId="{A5F63F6F-4641-43C5-99F6-4BC8C3C64520}"/>
    <dgm:cxn modelId="{F444B0F8-2FC4-4D36-B0E2-F8C985E9B00A}" srcId="{262A59CC-8DFC-4D99-AA00-5CBA5CBB405C}" destId="{DECDC61D-8402-4698-989C-4B10AF9F60BD}" srcOrd="1" destOrd="0" parTransId="{715FE9E5-51FD-4410-A80C-682885A775EC}" sibTransId="{D655BDEF-915B-4EB8-A199-296130EAC256}"/>
    <dgm:cxn modelId="{56F1A41F-94C7-4B79-AEA3-8073A3EECEB3}" type="presOf" srcId="{CAA33281-221F-477D-9A8E-E96A3BD9272C}" destId="{0B4C9B4E-1573-401E-AADC-EE50EBE6614C}" srcOrd="0" destOrd="0" presId="urn:microsoft.com/office/officeart/2005/8/layout/chevron2"/>
    <dgm:cxn modelId="{120A5426-AD13-4D32-9224-1B3EDE9957DB}" type="presOf" srcId="{262A59CC-8DFC-4D99-AA00-5CBA5CBB405C}" destId="{45B58F23-964E-4177-9B74-D89783484217}" srcOrd="0" destOrd="0" presId="urn:microsoft.com/office/officeart/2005/8/layout/chevron2"/>
    <dgm:cxn modelId="{50E65809-3A20-4556-B8A8-1F0119336014}" type="presOf" srcId="{FA2DC879-049F-4060-828A-57103D29CADF}" destId="{FCF5AA54-A9D0-4464-B62F-0D94A1558A3A}" srcOrd="0" destOrd="0" presId="urn:microsoft.com/office/officeart/2005/8/layout/chevron2"/>
    <dgm:cxn modelId="{7AD06447-814A-4750-BB66-F696AE2AFE20}" type="presOf" srcId="{D7263A55-60A1-402D-9253-24DAFB2D2352}" destId="{970F08FA-E396-49CD-ACBF-F292D9FE338C}" srcOrd="0" destOrd="1" presId="urn:microsoft.com/office/officeart/2005/8/layout/chevron2"/>
    <dgm:cxn modelId="{25219FA7-66C9-453F-9843-9E97EE5829CB}" type="presOf" srcId="{DECDC61D-8402-4698-989C-4B10AF9F60BD}" destId="{FCF5AA54-A9D0-4464-B62F-0D94A1558A3A}" srcOrd="0" destOrd="1" presId="urn:microsoft.com/office/officeart/2005/8/layout/chevron2"/>
    <dgm:cxn modelId="{0EBE6085-8035-4CEA-BF1D-BC257DB15C61}" srcId="{B204517B-1D29-46BC-9594-24074764A701}" destId="{3C3C757B-822B-47AA-A8A5-F9D87885CEE5}" srcOrd="1" destOrd="0" parTransId="{7F2A0BE6-4619-4B8E-86B1-D1BFD9B80019}" sibTransId="{E23C334E-E301-4B41-95AC-8E476C553206}"/>
    <dgm:cxn modelId="{27560387-6A3E-4371-8E0D-8343555234FB}" type="presOf" srcId="{92E551A9-88D9-493A-B730-6C9DC169A08D}" destId="{FCF5AA54-A9D0-4464-B62F-0D94A1558A3A}" srcOrd="0" destOrd="3" presId="urn:microsoft.com/office/officeart/2005/8/layout/chevron2"/>
    <dgm:cxn modelId="{63BB7866-364E-4FC4-9A1B-DA948864A7C3}" srcId="{CAA33281-221F-477D-9A8E-E96A3BD9272C}" destId="{8709DF7C-335A-46D2-8D3C-13192C6E07FF}" srcOrd="0" destOrd="0" parTransId="{560E47A8-47A8-413B-AA0C-EE8A968C72B9}" sibTransId="{65ED2A4F-DEE1-45B7-A5E5-191234CF9D88}"/>
    <dgm:cxn modelId="{8BCDCE5D-AECF-4E6E-B35D-7E673588560E}" srcId="{B204517B-1D29-46BC-9594-24074764A701}" destId="{289E1F91-7E27-4F27-B02D-D3F08D38A9F5}" srcOrd="0" destOrd="0" parTransId="{8189D2BD-3EEB-4734-9937-EFA7B59C7915}" sibTransId="{31E352DE-ACC8-4642-B17D-3040D257F290}"/>
    <dgm:cxn modelId="{A063ADE8-8741-4AA5-BEB8-1954AF505FA6}" srcId="{CAA33281-221F-477D-9A8E-E96A3BD9272C}" destId="{262A59CC-8DFC-4D99-AA00-5CBA5CBB405C}" srcOrd="1" destOrd="0" parTransId="{0110D4D0-92FE-4F07-B0A3-E58974119CAA}" sibTransId="{1F7F8EF1-A622-4E4B-AA82-332AAD821447}"/>
    <dgm:cxn modelId="{B903412C-1D22-4899-B4DD-4CC7640ADA97}" type="presOf" srcId="{3C3C757B-822B-47AA-A8A5-F9D87885CEE5}" destId="{4D113847-11CC-452F-991B-18A5C56C6D52}" srcOrd="0" destOrd="1" presId="urn:microsoft.com/office/officeart/2005/8/layout/chevron2"/>
    <dgm:cxn modelId="{129054CD-C705-4992-A3D7-353AC210CD69}" srcId="{262A59CC-8DFC-4D99-AA00-5CBA5CBB405C}" destId="{0F8F14E8-11E1-4DB0-9791-CB53232BB68D}" srcOrd="2" destOrd="0" parTransId="{6CFB8853-05F6-4A02-8886-6B992E57E217}" sibTransId="{3C616974-7018-43AC-9CF9-8A84CEF0B640}"/>
    <dgm:cxn modelId="{AEA1132A-DAC1-476A-B6EC-0F01D823C8D5}" type="presParOf" srcId="{0B4C9B4E-1573-401E-AADC-EE50EBE6614C}" destId="{FBC0137C-3012-4CD5-B7C6-D26C41378597}" srcOrd="0" destOrd="0" presId="urn:microsoft.com/office/officeart/2005/8/layout/chevron2"/>
    <dgm:cxn modelId="{6BFAB809-F1EB-44D6-8052-A22A3D817C93}" type="presParOf" srcId="{FBC0137C-3012-4CD5-B7C6-D26C41378597}" destId="{AD7D8A31-D72F-49BB-BB66-AB3E9641D43D}" srcOrd="0" destOrd="0" presId="urn:microsoft.com/office/officeart/2005/8/layout/chevron2"/>
    <dgm:cxn modelId="{F720309F-702C-4838-9174-9A8D94A8D915}" type="presParOf" srcId="{FBC0137C-3012-4CD5-B7C6-D26C41378597}" destId="{970F08FA-E396-49CD-ACBF-F292D9FE338C}" srcOrd="1" destOrd="0" presId="urn:microsoft.com/office/officeart/2005/8/layout/chevron2"/>
    <dgm:cxn modelId="{C9EB965D-9BE0-4228-9E59-9BB516A3D4EC}" type="presParOf" srcId="{0B4C9B4E-1573-401E-AADC-EE50EBE6614C}" destId="{194D5E36-9B89-4BB4-BAD8-4A1087E4F3C7}" srcOrd="1" destOrd="0" presId="urn:microsoft.com/office/officeart/2005/8/layout/chevron2"/>
    <dgm:cxn modelId="{92842399-5F47-4C7D-9E7A-65FD6F037152}" type="presParOf" srcId="{0B4C9B4E-1573-401E-AADC-EE50EBE6614C}" destId="{9791F77B-D95F-4F99-983D-AC63BD8691EB}" srcOrd="2" destOrd="0" presId="urn:microsoft.com/office/officeart/2005/8/layout/chevron2"/>
    <dgm:cxn modelId="{4841713F-E2C0-4697-8DC0-A57372793E02}" type="presParOf" srcId="{9791F77B-D95F-4F99-983D-AC63BD8691EB}" destId="{45B58F23-964E-4177-9B74-D89783484217}" srcOrd="0" destOrd="0" presId="urn:microsoft.com/office/officeart/2005/8/layout/chevron2"/>
    <dgm:cxn modelId="{9AADE315-96E9-4BF8-B31E-FC554EAA2F50}" type="presParOf" srcId="{9791F77B-D95F-4F99-983D-AC63BD8691EB}" destId="{FCF5AA54-A9D0-4464-B62F-0D94A1558A3A}" srcOrd="1" destOrd="0" presId="urn:microsoft.com/office/officeart/2005/8/layout/chevron2"/>
    <dgm:cxn modelId="{0693D3A8-1694-4852-818F-E5461550B3C9}" type="presParOf" srcId="{0B4C9B4E-1573-401E-AADC-EE50EBE6614C}" destId="{669778D0-096E-42CC-8D52-DF4CA43020F1}" srcOrd="3" destOrd="0" presId="urn:microsoft.com/office/officeart/2005/8/layout/chevron2"/>
    <dgm:cxn modelId="{34C935A9-6258-43B3-9C33-86DCC782B447}" type="presParOf" srcId="{0B4C9B4E-1573-401E-AADC-EE50EBE6614C}" destId="{BFE375A2-88A6-4F53-89B5-B805A0C9766B}" srcOrd="4" destOrd="0" presId="urn:microsoft.com/office/officeart/2005/8/layout/chevron2"/>
    <dgm:cxn modelId="{48AB0BD8-EC4F-4D8D-85B4-9BF662457B06}" type="presParOf" srcId="{BFE375A2-88A6-4F53-89B5-B805A0C9766B}" destId="{4252D57F-9359-4412-8FE2-051DBD789776}" srcOrd="0" destOrd="0" presId="urn:microsoft.com/office/officeart/2005/8/layout/chevron2"/>
    <dgm:cxn modelId="{AD8733A1-685A-4D37-9A10-A96BC8218A2F}" type="presParOf" srcId="{BFE375A2-88A6-4F53-89B5-B805A0C9766B}" destId="{4D113847-11CC-452F-991B-18A5C56C6D5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D8A31-D72F-49BB-BB66-AB3E9641D43D}">
      <dsp:nvSpPr>
        <dsp:cNvPr id="0" name=""/>
        <dsp:cNvSpPr/>
      </dsp:nvSpPr>
      <dsp:spPr>
        <a:xfrm rot="5400000">
          <a:off x="-259667" y="324721"/>
          <a:ext cx="1731116" cy="1211781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Подготовительный</a:t>
          </a:r>
          <a:endParaRPr lang="ru-RU" sz="2000" b="1" kern="1200" dirty="0">
            <a:solidFill>
              <a:srgbClr val="C00000"/>
            </a:solidFill>
          </a:endParaRPr>
        </a:p>
      </dsp:txBody>
      <dsp:txXfrm rot="-5400000">
        <a:off x="1" y="670945"/>
        <a:ext cx="1211781" cy="519335"/>
      </dsp:txXfrm>
    </dsp:sp>
    <dsp:sp modelId="{970F08FA-E396-49CD-ACBF-F292D9FE338C}">
      <dsp:nvSpPr>
        <dsp:cNvPr id="0" name=""/>
        <dsp:cNvSpPr/>
      </dsp:nvSpPr>
      <dsp:spPr>
        <a:xfrm rot="5400000">
          <a:off x="5434766" y="-4218099"/>
          <a:ext cx="1608961" cy="10054931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Подборка материала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Подготовка презентации для знакомства с игрушками времён ВОВ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Работа с родителями по оформлению мини-музея и проведению мастер-класса воспитанником группы, а также созданию выставки </a:t>
          </a: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кукол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Просмотр презентации «Игрушки военного детства»</a:t>
          </a:r>
          <a:endParaRPr lang="ru-RU" sz="1800" kern="1200" dirty="0" smtClean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1211782" y="83428"/>
        <a:ext cx="9976388" cy="1451875"/>
      </dsp:txXfrm>
    </dsp:sp>
    <dsp:sp modelId="{45B58F23-964E-4177-9B74-D89783484217}">
      <dsp:nvSpPr>
        <dsp:cNvPr id="0" name=""/>
        <dsp:cNvSpPr/>
      </dsp:nvSpPr>
      <dsp:spPr>
        <a:xfrm rot="5400000">
          <a:off x="-259667" y="2175205"/>
          <a:ext cx="1731116" cy="1211781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rgbClr val="C00000"/>
              </a:solidFill>
            </a:rPr>
            <a:t>Практический</a:t>
          </a:r>
          <a:endParaRPr lang="ru-RU" sz="2000" b="1" kern="1200" dirty="0">
            <a:solidFill>
              <a:srgbClr val="C00000"/>
            </a:solidFill>
          </a:endParaRPr>
        </a:p>
      </dsp:txBody>
      <dsp:txXfrm rot="-5400000">
        <a:off x="1" y="2521429"/>
        <a:ext cx="1211781" cy="519335"/>
      </dsp:txXfrm>
    </dsp:sp>
    <dsp:sp modelId="{FCF5AA54-A9D0-4464-B62F-0D94A1558A3A}">
      <dsp:nvSpPr>
        <dsp:cNvPr id="0" name=""/>
        <dsp:cNvSpPr/>
      </dsp:nvSpPr>
      <dsp:spPr>
        <a:xfrm rot="5400000">
          <a:off x="5382888" y="-2362337"/>
          <a:ext cx="1712717" cy="10054931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Создание выставки кукол «От древности до современности»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Мастер-класс воспитанницы группы «Создание куклы своими руками», подготовленный дома с мамой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Выездной мастер-класс по изготовлению куклы «</a:t>
          </a:r>
          <a:r>
            <a:rPr lang="ru-RU" sz="1800" b="1" kern="1200" dirty="0" err="1" smtClean="0">
              <a:solidFill>
                <a:schemeClr val="accent2">
                  <a:lumMod val="50000"/>
                </a:schemeClr>
              </a:solidFill>
            </a:rPr>
            <a:t>Кувадка</a:t>
          </a: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» педагогом </a:t>
          </a: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дополнительного образования </a:t>
          </a: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МАОУ Лицей №12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Создание мини-музея в чемодане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</dsp:txBody>
      <dsp:txXfrm rot="-5400000">
        <a:off x="1211781" y="1892378"/>
        <a:ext cx="9971323" cy="1545501"/>
      </dsp:txXfrm>
    </dsp:sp>
    <dsp:sp modelId="{4252D57F-9359-4412-8FE2-051DBD789776}">
      <dsp:nvSpPr>
        <dsp:cNvPr id="0" name=""/>
        <dsp:cNvSpPr/>
      </dsp:nvSpPr>
      <dsp:spPr>
        <a:xfrm rot="5400000">
          <a:off x="-259667" y="4022037"/>
          <a:ext cx="1731116" cy="1211781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Обобщающий</a:t>
          </a:r>
          <a:endParaRPr lang="ru-RU" sz="2000" b="1" kern="1200" dirty="0">
            <a:solidFill>
              <a:srgbClr val="C00000"/>
            </a:solidFill>
          </a:endParaRPr>
        </a:p>
      </dsp:txBody>
      <dsp:txXfrm rot="-5400000">
        <a:off x="1" y="4368261"/>
        <a:ext cx="1211781" cy="519335"/>
      </dsp:txXfrm>
    </dsp:sp>
    <dsp:sp modelId="{4D113847-11CC-452F-991B-18A5C56C6D52}">
      <dsp:nvSpPr>
        <dsp:cNvPr id="0" name=""/>
        <dsp:cNvSpPr/>
      </dsp:nvSpPr>
      <dsp:spPr>
        <a:xfrm rot="5400000">
          <a:off x="5583977" y="-496220"/>
          <a:ext cx="1310539" cy="10054931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Проведение воспитанниками экскурсии с мини-музеем в чемодане в подготовительных группах нашего ДОУ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Проведение экскурсии, приглашённым из других групп воспитанникам, к групповой выставке «От древности до современности» с рассказом о представленных  экспонатах.</a:t>
          </a:r>
          <a:endParaRPr lang="ru-RU" sz="1800" kern="1200" dirty="0"/>
        </a:p>
      </dsp:txBody>
      <dsp:txXfrm rot="-5400000">
        <a:off x="1211782" y="3939950"/>
        <a:ext cx="9990956" cy="1182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6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4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7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5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6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24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4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6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1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97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CCCD8-AF92-4356-AB0A-88330247805B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0C6DD-AB21-451A-AF79-FCA9BFB61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513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4685" y="2071971"/>
            <a:ext cx="5907315" cy="27505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rgbClr val="C00000"/>
                </a:solidFill>
              </a:rPr>
              <a:t>Проект </a:t>
            </a:r>
            <a:br>
              <a:rPr lang="ru-RU" sz="6000" b="1" i="1" dirty="0" smtClean="0">
                <a:solidFill>
                  <a:srgbClr val="C00000"/>
                </a:solidFill>
              </a:rPr>
            </a:br>
            <a:r>
              <a:rPr lang="ru-RU" sz="6000" b="1" i="1" dirty="0" smtClean="0">
                <a:solidFill>
                  <a:srgbClr val="C00000"/>
                </a:solidFill>
              </a:rPr>
              <a:t>«Куклы военного детства»</a:t>
            </a:r>
            <a:br>
              <a:rPr lang="ru-RU" sz="60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(номинация «История игрушек»)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>
                <a:solidFill>
                  <a:srgbClr val="C00000"/>
                </a:solidFill>
              </a:rPr>
              <a:t/>
            </a:r>
            <a:br>
              <a:rPr lang="ru-RU" sz="2700" b="1" i="1" dirty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Воспитанники старшей группы</a:t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МБДОУ детский сад №250</a:t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руководители:</a:t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Воспитатель: Рахманова М.Ю.</a:t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Учитель – логопед: </a:t>
            </a:r>
            <a:r>
              <a:rPr lang="ru-RU" sz="3100" b="1" dirty="0" err="1" smtClean="0">
                <a:solidFill>
                  <a:schemeClr val="accent2">
                    <a:lumMod val="50000"/>
                  </a:schemeClr>
                </a:solidFill>
              </a:rPr>
              <a:t>Калдина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 О.В.</a:t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7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2057" y="440483"/>
            <a:ext cx="7768772" cy="926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Знакомство с новыми интересными людьми это всегда здорово!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75" y="1807064"/>
            <a:ext cx="6362835" cy="4772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/>
          <a:stretch/>
        </p:blipFill>
        <p:spPr>
          <a:xfrm rot="5400000">
            <a:off x="21723" y="1696205"/>
            <a:ext cx="4683829" cy="4024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29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6" y="-2645187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378"/>
            <a:ext cx="8093876" cy="9088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Создание мини -  музея в чемодане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«Куклы военного детства»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1" y="1549103"/>
            <a:ext cx="5614801" cy="4211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83" y="3115207"/>
            <a:ext cx="4418434" cy="3313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279129" y="177378"/>
            <a:ext cx="4641290" cy="2924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Музей был создан не только стараниями педагогов, но и родителей, которые вылепили и раскрасили куколок из глины, связали  «деревенские» коврики, сшили лоскутное одеяльце, чтобы атмосфера музея напоминала быт старого времени. А также дополнили декор старинными вещицами  из бабушкиного комода.  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 rot="10800000" flipV="1">
            <a:off x="405716" y="5827550"/>
            <a:ext cx="6057492" cy="755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Наполняем наш мини-музей куклами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57" y="350611"/>
            <a:ext cx="7768772" cy="8915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Проведение экскурсии с мини-музеем в других группах ДОУ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7407" r="-370" b="4939"/>
          <a:stretch/>
        </p:blipFill>
        <p:spPr>
          <a:xfrm>
            <a:off x="191410" y="1433634"/>
            <a:ext cx="3652758" cy="257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/>
          <a:stretch/>
        </p:blipFill>
        <p:spPr>
          <a:xfrm>
            <a:off x="8522910" y="450854"/>
            <a:ext cx="3135085" cy="3011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41" y="1433634"/>
            <a:ext cx="3870480" cy="2902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/>
          <a:stretch/>
        </p:blipFill>
        <p:spPr>
          <a:xfrm>
            <a:off x="7841985" y="3831958"/>
            <a:ext cx="3266318" cy="2671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/>
          <a:stretch/>
        </p:blipFill>
        <p:spPr>
          <a:xfrm>
            <a:off x="380950" y="4242561"/>
            <a:ext cx="3046300" cy="2397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02" y="4009918"/>
            <a:ext cx="3210394" cy="2407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6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738" y="436875"/>
            <a:ext cx="11528519" cy="10296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Приглашённые гости из других групп на выставку кукол, рассказ об экспонатах  которой проводили сами воспитанники.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6" y="1739181"/>
            <a:ext cx="4752091" cy="3564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3"/>
          <a:stretch/>
        </p:blipFill>
        <p:spPr>
          <a:xfrm>
            <a:off x="4665374" y="4042727"/>
            <a:ext cx="3808031" cy="2409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8" y="1848422"/>
            <a:ext cx="4777299" cy="3582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4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785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134" y="1454519"/>
            <a:ext cx="6932353" cy="368354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Вывод: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Во Время проекта воспитанники познакомились не только с куклами военного времени, но и с реальными фактами из жизни детей войны. Ребята прониклись историями об игрушках, которые помогли выжить или выздороветь малышам в блокаду. Маленькие участники проекта стали бережнее относиться к собственным игрушкам, ценить труд и старания родителей. Научились мастерить кукол из разных материалов, предметов – заместителей. Повысилась мотивация к изготовлению предметов, связанных с нашей историей, желанием поделиться своими знаниями с другими детьми. </a:t>
            </a:r>
            <a:endParaRPr lang="ru-RU" sz="4900" b="1" i="1" dirty="0">
              <a:solidFill>
                <a:srgbClr val="C00000"/>
              </a:solidFill>
            </a:endParaRPr>
          </a:p>
        </p:txBody>
      </p:sp>
      <p:pic>
        <p:nvPicPr>
          <p:cNvPr id="5" name="Объект 13"/>
          <p:cNvPicPr>
            <a:picLocks noChangeAspect="1"/>
          </p:cNvPicPr>
          <p:nvPr/>
        </p:nvPicPr>
        <p:blipFill rotWithShape="1">
          <a:blip r:embed="rId3"/>
          <a:srcRect l="6895" r="6831"/>
          <a:stretch/>
        </p:blipFill>
        <p:spPr>
          <a:xfrm>
            <a:off x="7539487" y="626955"/>
            <a:ext cx="4054415" cy="3204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785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082" y="767581"/>
            <a:ext cx="5352007" cy="50638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i="1" dirty="0">
                <a:solidFill>
                  <a:srgbClr val="C00000"/>
                </a:solidFill>
              </a:rPr>
              <a:t>«Где – то в дальнем углу антресолей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              Дерматиновый, пылью покрытый,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              Чемоданчик потертый, забытый,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              В нем </a:t>
            </a:r>
            <a:r>
              <a:rPr lang="ru-RU" b="1" i="1" dirty="0" smtClean="0">
                <a:solidFill>
                  <a:srgbClr val="C00000"/>
                </a:solidFill>
              </a:rPr>
              <a:t>хранятся </a:t>
            </a:r>
            <a:r>
              <a:rPr lang="ru-RU" b="1" i="1" dirty="0">
                <a:solidFill>
                  <a:srgbClr val="C00000"/>
                </a:solidFill>
              </a:rPr>
              <a:t>обрывки истории…»</a:t>
            </a:r>
            <a:br>
              <a:rPr lang="ru-RU" b="1" i="1" dirty="0">
                <a:solidFill>
                  <a:srgbClr val="C00000"/>
                </a:solidFill>
              </a:rPr>
            </a:b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/>
          <a:stretch/>
        </p:blipFill>
        <p:spPr>
          <a:xfrm rot="5400000">
            <a:off x="5366862" y="902386"/>
            <a:ext cx="6525932" cy="506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1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</p:spPr>
      </p:pic>
      <p:sp>
        <p:nvSpPr>
          <p:cNvPr id="5" name="Прямоугольник 4"/>
          <p:cNvSpPr/>
          <p:nvPr/>
        </p:nvSpPr>
        <p:spPr>
          <a:xfrm>
            <a:off x="707765" y="344622"/>
            <a:ext cx="7623435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Введение: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Куклы Барби, роботы -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трансформеры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, конструкторы 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Лего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» – это наши современные игрушки. А какими игрушками играли наши бабушки и дедушки? Были ли игрушки и вообще возможность играть у тех, чьи детские годы выпали на страшное время Великой Отечественной войны? Такие вопросы мы поставили перед  собой и начали проектно-исследовательскую деятельность на тему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  <a:ea typeface="+mj-ea"/>
                <a:cs typeface="+mj-cs"/>
              </a:rPr>
              <a:t>«Куклы военного детства».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Calibri Light" panose="020F0302020204030204"/>
              <a:ea typeface="+mj-ea"/>
              <a:cs typeface="+mj-cs"/>
            </a:endParaRP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585" t="4289" r="4935"/>
          <a:stretch/>
        </p:blipFill>
        <p:spPr>
          <a:xfrm>
            <a:off x="7579909" y="256268"/>
            <a:ext cx="2220686" cy="2674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811" y="3144724"/>
            <a:ext cx="2424591" cy="3498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5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2" y="510952"/>
            <a:ext cx="9027887" cy="5850525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Объект исследования: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детство во время войны.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Предмет исследования: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куклы военного времени.</a:t>
            </a:r>
            <a:r>
              <a:rPr lang="ru-RU" sz="3600" b="1" i="1" dirty="0" smtClean="0">
                <a:solidFill>
                  <a:srgbClr val="C00000"/>
                </a:solidFill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Цель</a:t>
            </a:r>
            <a:r>
              <a:rPr lang="ru-RU" sz="3600" b="1" i="1" dirty="0" smtClean="0">
                <a:solidFill>
                  <a:srgbClr val="C00000"/>
                </a:solidFill>
              </a:rPr>
              <a:t>: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познакомить детей с игрушками времён ВОВ; привить бережливость к своим игрушкам; вызвать чувства сострадания и ответственности.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Задачи: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- заинтересовать воспитанников игрушками времён ВОВ;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- развивать интерес к куклам и другим игрушкам, изготовленным своими руками;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- развивать познавательный интерес, любознательность;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- вызвать желание беречь то, что имеем и сделать куклу самостоятельно;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- учить хранить память о нашей общей истории.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2057" y="1265011"/>
            <a:ext cx="7768772" cy="472938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1543" y="495570"/>
            <a:ext cx="867826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i="1" dirty="0" smtClean="0">
                <a:solidFill>
                  <a:srgbClr val="C00000"/>
                </a:solidFill>
                <a:latin typeface="Calibri Light" panose="020F0302020204030204"/>
              </a:rPr>
              <a:t>                Актуальность темы:  </a:t>
            </a:r>
          </a:p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Доступность практически любой игрушки, огромное количество и разнообразие дома, привело к тому, что дети обесценивают игрушки, а вместе с этим труд своих родителей. Быстро теряют интерес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к тому, что может быть,  долго  просили купить. </a:t>
            </a:r>
          </a:p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Впоследствии ребёнок не ценит друга.</a:t>
            </a:r>
          </a:p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 А ведь именно с любимой игрушки порой начинается дружба длинною в жизнь…    </a:t>
            </a:r>
          </a:p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  </a:t>
            </a:r>
          </a:p>
          <a:p>
            <a:endParaRPr lang="ru-RU" sz="4400" b="1" i="1" dirty="0">
              <a:solidFill>
                <a:srgbClr val="C00000"/>
              </a:solidFill>
              <a:latin typeface="Calibri Light" panose="020F03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333"/>
          <a:stretch/>
        </p:blipFill>
        <p:spPr>
          <a:xfrm>
            <a:off x="555707" y="3932593"/>
            <a:ext cx="3566350" cy="2497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8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7" y="317954"/>
            <a:ext cx="10143672" cy="612775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Реализация проекта. Этапы: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02170436"/>
              </p:ext>
            </p:extLst>
          </p:nvPr>
        </p:nvGraphicFramePr>
        <p:xfrm>
          <a:off x="604157" y="1086928"/>
          <a:ext cx="11266713" cy="549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491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6" y="-2674215"/>
            <a:ext cx="6872429" cy="12192000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58006" y="477285"/>
            <a:ext cx="12042474" cy="667931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Просмотр презентации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«Игрушки военного детства»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r="5316" b="6312"/>
          <a:stretch/>
        </p:blipFill>
        <p:spPr>
          <a:xfrm>
            <a:off x="405492" y="1453244"/>
            <a:ext cx="5457739" cy="3518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10378"/>
          <a:stretch/>
        </p:blipFill>
        <p:spPr>
          <a:xfrm>
            <a:off x="6722654" y="1145216"/>
            <a:ext cx="5034643" cy="3069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9" b="22380"/>
          <a:stretch/>
        </p:blipFill>
        <p:spPr>
          <a:xfrm>
            <a:off x="4620986" y="3751379"/>
            <a:ext cx="5407479" cy="2751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0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66" y="78633"/>
            <a:ext cx="11559396" cy="6673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Выставка кукол «От древности до современности»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6" y="1006220"/>
            <a:ext cx="5802702" cy="4352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96" y="1719434"/>
            <a:ext cx="5572666" cy="4179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0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27" y="77310"/>
            <a:ext cx="11310257" cy="104276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Мастер-класс воспитанницы, подготовленный дома с мамой «Моя любимая кукла»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17" y="1226489"/>
            <a:ext cx="4586513" cy="3439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6214"/>
          <a:stretch/>
        </p:blipFill>
        <p:spPr>
          <a:xfrm rot="5400000">
            <a:off x="8951965" y="1176040"/>
            <a:ext cx="3077405" cy="2563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8" y="3726371"/>
            <a:ext cx="3825895" cy="2869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/>
          <a:stretch/>
        </p:blipFill>
        <p:spPr>
          <a:xfrm>
            <a:off x="7628636" y="4218377"/>
            <a:ext cx="3450475" cy="2358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9" y="1111299"/>
            <a:ext cx="3099889" cy="2324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3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784" y="-2659785"/>
            <a:ext cx="6872429" cy="1219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64896" y="215439"/>
            <a:ext cx="11232962" cy="8398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Мастер-класс «Кукла </a:t>
            </a:r>
            <a:r>
              <a:rPr lang="ru-RU" b="1" i="1" dirty="0" err="1" smtClean="0">
                <a:solidFill>
                  <a:srgbClr val="C00000"/>
                </a:solidFill>
              </a:rPr>
              <a:t>Кувадка</a:t>
            </a:r>
            <a:r>
              <a:rPr lang="ru-RU" b="1" i="1" dirty="0" smtClean="0">
                <a:solidFill>
                  <a:srgbClr val="C00000"/>
                </a:solidFill>
              </a:rPr>
              <a:t>»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 приглашённым педагогом Г.Р. </a:t>
            </a:r>
            <a:r>
              <a:rPr lang="ru-RU" b="1" i="1" dirty="0" err="1" smtClean="0">
                <a:solidFill>
                  <a:srgbClr val="C00000"/>
                </a:solidFill>
              </a:rPr>
              <a:t>Кунаш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7"/>
          <a:stretch/>
        </p:blipFill>
        <p:spPr>
          <a:xfrm>
            <a:off x="4322048" y="1334024"/>
            <a:ext cx="3834145" cy="2431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93" y="3619414"/>
            <a:ext cx="3744313" cy="2808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7030" r="5787" b="625"/>
          <a:stretch/>
        </p:blipFill>
        <p:spPr>
          <a:xfrm>
            <a:off x="327665" y="1334024"/>
            <a:ext cx="3417909" cy="2550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9" y="4138144"/>
            <a:ext cx="3307785" cy="2480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87" y="4076096"/>
            <a:ext cx="3147447" cy="2360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658" y="934503"/>
            <a:ext cx="3157357" cy="2368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8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474</Words>
  <Application>Microsoft Office PowerPoint</Application>
  <PresentationFormat>Широкоэкранный</PresentationFormat>
  <Paragraphs>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Проект  «Куклы военного детства» (номинация «История игрушек»)   Воспитанники старшей группы МБДОУ детский сад №250 руководители: Воспитатель: Рахманова М.Ю. Учитель – логопед: Калдина О.В. </vt:lpstr>
      <vt:lpstr>Презентация PowerPoint</vt:lpstr>
      <vt:lpstr>Объект исследования: детство во время войны. Предмет исследования: куклы военного времени. Цель: познакомить детей с игрушками времён ВОВ; привить бережливость к своим игрушкам; вызвать чувства сострадания и ответственности. Задачи:  - заинтересовать воспитанников игрушками времён ВОВ; - развивать интерес к куклам и другим игрушкам, изготовленным своими руками; - развивать познавательный интерес, любознательность; - вызвать желание беречь то, что имеем и сделать куклу самостоятельно; - учить хранить память о нашей общей истории.   </vt:lpstr>
      <vt:lpstr>  </vt:lpstr>
      <vt:lpstr>Реализация проекта. Этапы:</vt:lpstr>
      <vt:lpstr>Просмотр презентации  «Игрушки военного детства» </vt:lpstr>
      <vt:lpstr>Выставка кукол «От древности до современности»</vt:lpstr>
      <vt:lpstr>Мастер-класс воспитанницы, подготовленный дома с мамой «Моя любимая кукла»</vt:lpstr>
      <vt:lpstr>Мастер-класс «Кукла Кувадка»  с приглашённым педагогом Г.Р. Кунаш</vt:lpstr>
      <vt:lpstr>Знакомство с новыми интересными людьми это всегда здорово!</vt:lpstr>
      <vt:lpstr>Создание мини -  музея в чемодане  «Куклы военного детства» </vt:lpstr>
      <vt:lpstr>Проведение экскурсии с мини-музеем в других группах ДОУ</vt:lpstr>
      <vt:lpstr>Приглашённые гости из других групп на выставку кукол, рассказ об экспонатах  которой проводили сами воспитанники.</vt:lpstr>
      <vt:lpstr>Вывод: Во Время проекта воспитанники познакомились не только с куклами военного времени, но и с реальными фактами из жизни детей войны. Ребята прониклись историями об игрушках, которые помогли выжить или выздороветь малышам в блокаду. Маленькие участники проекта стали бережнее относиться к собственным игрушкам, ценить труд и старания родителей. Научились мастерить кукол из разных материалов, предметов – заместителей. Повысилась мотивация к изготовлению предметов, связанных с нашей историей, желанием поделиться своими знаниями с другими детьми. </vt:lpstr>
      <vt:lpstr> «Где – то в дальнем углу антресолей               Дерматиновый, пылью покрытый,               Чемоданчик потертый, забытый,               В нем хранятся обрывки истории…»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«Кукла военного детства»  МБДОУ детский сад №250 руководители: Воспитатель: Рахманова М.Ю. Учитель – логопед: Калдина О.В. </dc:title>
  <dc:creator>Марина</dc:creator>
  <cp:lastModifiedBy>Марина</cp:lastModifiedBy>
  <cp:revision>74</cp:revision>
  <dcterms:created xsi:type="dcterms:W3CDTF">2023-11-26T12:48:32Z</dcterms:created>
  <dcterms:modified xsi:type="dcterms:W3CDTF">2023-11-30T14:23:44Z</dcterms:modified>
</cp:coreProperties>
</file>