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3" r:id="rId2"/>
    <p:sldId id="294" r:id="rId3"/>
    <p:sldId id="368" r:id="rId4"/>
    <p:sldId id="369" r:id="rId5"/>
    <p:sldId id="370" r:id="rId6"/>
    <p:sldId id="359" r:id="rId7"/>
    <p:sldId id="357" r:id="rId8"/>
    <p:sldId id="302" r:id="rId9"/>
    <p:sldId id="365" r:id="rId10"/>
    <p:sldId id="367" r:id="rId11"/>
    <p:sldId id="314" r:id="rId12"/>
    <p:sldId id="375" r:id="rId13"/>
    <p:sldId id="376" r:id="rId14"/>
    <p:sldId id="371" r:id="rId15"/>
    <p:sldId id="321" r:id="rId16"/>
    <p:sldId id="317" r:id="rId17"/>
    <p:sldId id="372" r:id="rId18"/>
    <p:sldId id="360" r:id="rId19"/>
    <p:sldId id="362" r:id="rId20"/>
    <p:sldId id="373" r:id="rId21"/>
    <p:sldId id="374" r:id="rId22"/>
    <p:sldId id="379" r:id="rId23"/>
    <p:sldId id="380" r:id="rId24"/>
    <p:sldId id="381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FCCC"/>
    <a:srgbClr val="DDFEFF"/>
    <a:srgbClr val="FDDE6B"/>
    <a:srgbClr val="08F88B"/>
    <a:srgbClr val="6EFC04"/>
    <a:srgbClr val="6FDB25"/>
    <a:srgbClr val="FFFFCC"/>
    <a:srgbClr val="A50021"/>
    <a:srgbClr val="0033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68" d="100"/>
          <a:sy n="68" d="100"/>
        </p:scale>
        <p:origin x="141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BB11FFF-2F3E-4457-9381-75B018DA3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73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6C13BFC-346B-41A6-8507-97D3DB176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58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C13BFC-346B-41A6-8507-97D3DB1765E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6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A3451-AFE0-43F9-883F-96502CF20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58763"/>
            <a:ext cx="2057400" cy="5918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58763"/>
            <a:ext cx="6019800" cy="5918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F1944-375F-47BA-AEAA-5ED845BB0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1AA52-D143-4170-A043-AA64EE2E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26CA0-3634-47CE-BB22-FCDA473B7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14FED-9D93-4AF2-8C2E-6FA366CAD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pPr lvl="0"/>
            <a:r>
              <a:rPr lang="ru-RU" noProof="0"/>
              <a:t>Вставка рисунка SmartArt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D2FA2-EEE7-4D04-ABBB-A99F19958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7528-8A79-449E-9AC4-D18799AE6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5F408-C042-4D76-AF3E-402D59914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14C45-EE6D-4518-ACB0-08438EFD9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5CC05-2F8C-4177-802B-A6D02094C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1E13-2263-4F24-BE64-DB8A57BCA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3C037-B684-473A-99F5-5A8F5DB1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ACB4D-45ED-4585-B10A-DC1AD6D4F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F5DB9-9B86-4AEA-9F3F-8DEA9743C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286000" y="0"/>
            <a:ext cx="2287588" cy="6858000"/>
            <a:chOff x="1440" y="0"/>
            <a:chExt cx="1441" cy="3125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lt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0"/>
                  </a:schemeClr>
                </a:gs>
                <a:gs pos="5000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035" name="Group 11"/>
          <p:cNvGrpSpPr>
            <a:grpSpLocks/>
          </p:cNvGrpSpPr>
          <p:nvPr/>
        </p:nvGrpSpPr>
        <p:grpSpPr bwMode="auto">
          <a:xfrm>
            <a:off x="4575175" y="0"/>
            <a:ext cx="2286000" cy="5137150"/>
            <a:chOff x="2882" y="0"/>
            <a:chExt cx="1440" cy="2341"/>
          </a:xfrm>
        </p:grpSpPr>
        <p:sp>
          <p:nvSpPr>
            <p:cNvPr id="2" name="Rectangle 12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0"/>
                  </a:schemeClr>
                </a:gs>
                <a:gs pos="5000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6858000" y="0"/>
            <a:ext cx="2286000" cy="6831013"/>
            <a:chOff x="4320" y="0"/>
            <a:chExt cx="1440" cy="3113"/>
          </a:xfrm>
        </p:grpSpPr>
        <p:sp>
          <p:nvSpPr>
            <p:cNvPr id="1040" name="Rectangle 16"/>
            <p:cNvSpPr>
              <a:spLocks noChangeArrowheads="1"/>
            </p:cNvSpPr>
            <p:nvPr userDrawn="1"/>
          </p:nvSpPr>
          <p:spPr bwMode="lt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2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56" name="Group 17"/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1042" name="Rectangle 18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 userDrawn="1"/>
            </p:nvSpPr>
            <p:spPr bwMode="lt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0" y="0"/>
            <a:ext cx="2286000" cy="5135563"/>
            <a:chOff x="0" y="0"/>
            <a:chExt cx="1440" cy="2340"/>
          </a:xfrm>
        </p:grpSpPr>
        <p:sp>
          <p:nvSpPr>
            <p:cNvPr id="1046" name="Rectangle 22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lt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lt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069" name="Group 45"/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1050" name="Rectangle 26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1" name="Rectangle 27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524000"/>
            <a:ext cx="8229600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8073C2A-C0E3-47CE-85E1-66EAC2D42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0" y="176213"/>
            <a:ext cx="7696200" cy="1117600"/>
            <a:chOff x="0" y="111"/>
            <a:chExt cx="4848" cy="768"/>
          </a:xfrm>
        </p:grpSpPr>
        <p:sp>
          <p:nvSpPr>
            <p:cNvPr id="1063" name="Rectangle 39"/>
            <p:cNvSpPr>
              <a:spLocks noChangeArrowheads="1"/>
            </p:cNvSpPr>
            <p:nvPr userDrawn="1"/>
          </p:nvSpPr>
          <p:spPr bwMode="hidden">
            <a:xfrm rot="-5400000">
              <a:off x="2394" y="-1578"/>
              <a:ext cx="60" cy="4848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tint val="0"/>
                    <a:invGamma/>
                    <a:alpha val="0"/>
                  </a:srgbClr>
                </a:gs>
                <a:gs pos="50000">
                  <a:srgbClr val="FFFFFF">
                    <a:alpha val="35001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41" name="Group 44"/>
            <p:cNvGrpSpPr>
              <a:grpSpLocks/>
            </p:cNvGrpSpPr>
            <p:nvPr userDrawn="1"/>
          </p:nvGrpSpPr>
          <p:grpSpPr bwMode="auto">
            <a:xfrm>
              <a:off x="0" y="111"/>
              <a:ext cx="4327" cy="768"/>
              <a:chOff x="0" y="111"/>
              <a:chExt cx="4327" cy="768"/>
            </a:xfrm>
          </p:grpSpPr>
          <p:sp>
            <p:nvSpPr>
              <p:cNvPr id="1065" name="Rectangle 41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66" name="Rectangle 42"/>
              <p:cNvSpPr>
                <a:spLocks noChangeArrowheads="1"/>
              </p:cNvSpPr>
              <p:nvPr userDrawn="1"/>
            </p:nvSpPr>
            <p:spPr bwMode="hidden">
              <a:xfrm rot="-5400000">
                <a:off x="1754" y="-1643"/>
                <a:ext cx="181" cy="3690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tint val="0"/>
                      <a:invGamma/>
                      <a:alpha val="0"/>
                    </a:srgbClr>
                  </a:gs>
                  <a:gs pos="5000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sp>
        <p:nvSpPr>
          <p:cNvPr id="103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58763"/>
            <a:ext cx="73152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7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&#1077;&#1082;&#1072;&#1090;&#1077;&#1088;&#1080;&#1085;&#1073;&#1091;&#1088;&#1075;.&#1088;&#1092;/file/b1850fa30bfaa51b310b21fd26c09a59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2;&#1072;&#1073;&#1080;&#1085;&#1077;&#1090;.&#1077;&#1082;&#1072;&#1090;&#1077;&#1088;&#1080;&#1085;&#1073;&#1091;&#1088;&#1075;.&#1088;&#1092;/logi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WordArt 4"/>
          <p:cNvSpPr>
            <a:spLocks noChangeArrowheads="1" noChangeShapeType="1" noTextEdit="1"/>
          </p:cNvSpPr>
          <p:nvPr/>
        </p:nvSpPr>
        <p:spPr bwMode="auto">
          <a:xfrm>
            <a:off x="683568" y="620688"/>
            <a:ext cx="8093075" cy="424847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fromWordArt="1"/>
          <a:lstStyle/>
          <a:p>
            <a:pPr algn="ctr"/>
            <a:endParaRPr lang="ru-RU" sz="40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/>
            </a:endParaRPr>
          </a:p>
          <a:p>
            <a:pPr algn="ctr"/>
            <a:endParaRPr lang="ru-RU" sz="40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/>
            </a:endParaRPr>
          </a:p>
          <a:p>
            <a:pPr algn="ctr"/>
            <a:r>
              <a:rPr lang="ru-RU" sz="4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/>
              </a:rPr>
              <a:t>Комплектование МДОО </a:t>
            </a:r>
          </a:p>
          <a:p>
            <a:pPr algn="ctr"/>
            <a:r>
              <a:rPr lang="ru-RU" sz="4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/>
              </a:rPr>
              <a:t>Чкаловского района </a:t>
            </a:r>
          </a:p>
          <a:p>
            <a:pPr algn="ctr"/>
            <a:r>
              <a:rPr lang="ru-RU" sz="4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/>
              </a:rPr>
              <a:t>города</a:t>
            </a:r>
            <a:r>
              <a:rPr lang="ru-RU" sz="4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Arial"/>
              </a:rPr>
              <a:t> Екатеринбурга</a:t>
            </a:r>
          </a:p>
          <a:p>
            <a:pPr algn="ctr"/>
            <a:r>
              <a:rPr lang="en-US" sz="4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Arial"/>
              </a:rPr>
              <a:t>2024-2025</a:t>
            </a:r>
            <a:endParaRPr lang="ru-RU" sz="40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435280" cy="1154014"/>
          </a:xfrm>
          <a:effectLst/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питания в МДОО: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435280" cy="4652963"/>
          </a:xfrm>
        </p:spPr>
        <p:txBody>
          <a:bodyPr/>
          <a:lstStyle/>
          <a:p>
            <a:pPr algn="just"/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2.3/22.4.3590-20  от 27 октября 2020 г.</a:t>
            </a:r>
          </a:p>
          <a:p>
            <a:pPr algn="just"/>
            <a:r>
              <a:rPr lang="ru-RU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МБДОУ используется примерное 20-ти дневное меню, рассчитанное на 4 недели, с учетом рекомендуемых среднесуточных норм питания.</a:t>
            </a:r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4F8A208-24DC-5B25-3820-C567C7E6FC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3967395"/>
            <a:ext cx="4038600" cy="22263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8443E2-EEBA-0B05-DE44-BB3E7C186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07" y="3967397"/>
            <a:ext cx="3347864" cy="22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0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367712" cy="1070215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– правовые документы: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1219200" y="1676400"/>
            <a:ext cx="74676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47109" name="Group 5"/>
          <p:cNvGrpSpPr>
            <a:grpSpLocks/>
          </p:cNvGrpSpPr>
          <p:nvPr/>
        </p:nvGrpSpPr>
        <p:grpSpPr bwMode="auto">
          <a:xfrm>
            <a:off x="457200" y="778879"/>
            <a:ext cx="685800" cy="679450"/>
            <a:chOff x="1296" y="1200"/>
            <a:chExt cx="432" cy="428"/>
          </a:xfrm>
        </p:grpSpPr>
        <p:grpSp>
          <p:nvGrpSpPr>
            <p:cNvPr id="47110" name="Group 6"/>
            <p:cNvGrpSpPr>
              <a:grpSpLocks/>
            </p:cNvGrpSpPr>
            <p:nvPr/>
          </p:nvGrpSpPr>
          <p:grpSpPr bwMode="auto">
            <a:xfrm>
              <a:off x="1296" y="1200"/>
              <a:ext cx="432" cy="428"/>
              <a:chOff x="662" y="1574"/>
              <a:chExt cx="480" cy="476"/>
            </a:xfrm>
          </p:grpSpPr>
          <p:grpSp>
            <p:nvGrpSpPr>
              <p:cNvPr id="47111" name="Group 7"/>
              <p:cNvGrpSpPr>
                <a:grpSpLocks/>
              </p:cNvGrpSpPr>
              <p:nvPr/>
            </p:nvGrpSpPr>
            <p:grpSpPr bwMode="auto">
              <a:xfrm>
                <a:off x="662" y="1574"/>
                <a:ext cx="480" cy="476"/>
                <a:chOff x="662" y="1574"/>
                <a:chExt cx="480" cy="476"/>
              </a:xfrm>
            </p:grpSpPr>
            <p:sp>
              <p:nvSpPr>
                <p:cNvPr id="3" name="Oval 8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" name="Oval 9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32001"/>
                      </a:schemeClr>
                    </a:gs>
                    <a:gs pos="100000">
                      <a:schemeClr val="accent1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" name="Oval 10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54118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" name="Oval 11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63529"/>
                        <a:invGamma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16" name="Group 12"/>
              <p:cNvGrpSpPr>
                <a:grpSpLocks/>
              </p:cNvGrpSpPr>
              <p:nvPr/>
            </p:nvGrpSpPr>
            <p:grpSpPr bwMode="auto">
              <a:xfrm>
                <a:off x="720" y="1625"/>
                <a:ext cx="376" cy="379"/>
                <a:chOff x="336" y="1049"/>
                <a:chExt cx="376" cy="379"/>
              </a:xfrm>
            </p:grpSpPr>
            <p:sp>
              <p:nvSpPr>
                <p:cNvPr id="47117" name="Oval 13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18" name="Group 14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19" name="Oval 15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20" name="Oval 16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21" name="Oval 17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22" name="Oval 18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23" name="Text Box 19"/>
            <p:cNvSpPr txBox="1">
              <a:spLocks noChangeArrowheads="1"/>
            </p:cNvSpPr>
            <p:nvPr/>
          </p:nvSpPr>
          <p:spPr bwMode="gray">
            <a:xfrm>
              <a:off x="1392" y="1269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rgbClr val="0000CC"/>
                  </a:solidFill>
                </a:rPr>
                <a:t>1</a:t>
              </a:r>
            </a:p>
          </p:txBody>
        </p:sp>
      </p:grpSp>
      <p:sp>
        <p:nvSpPr>
          <p:cNvPr id="47124" name="Line 20"/>
          <p:cNvSpPr>
            <a:spLocks noChangeShapeType="1"/>
          </p:cNvSpPr>
          <p:nvPr/>
        </p:nvSpPr>
        <p:spPr bwMode="auto">
          <a:xfrm>
            <a:off x="1187450" y="2708275"/>
            <a:ext cx="74676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1187450" y="3500438"/>
            <a:ext cx="74676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1042988" y="2708275"/>
            <a:ext cx="24878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 dirty="0"/>
              <a:t> </a:t>
            </a:r>
            <a:endParaRPr lang="en-US" b="1" dirty="0"/>
          </a:p>
        </p:txBody>
      </p:sp>
      <p:sp>
        <p:nvSpPr>
          <p:cNvPr id="47128" name="Line 24"/>
          <p:cNvSpPr>
            <a:spLocks noChangeShapeType="1"/>
          </p:cNvSpPr>
          <p:nvPr/>
        </p:nvSpPr>
        <p:spPr bwMode="auto">
          <a:xfrm>
            <a:off x="1143000" y="4191000"/>
            <a:ext cx="76200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1063625" y="3581400"/>
            <a:ext cx="24878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/>
              <a:t> </a:t>
            </a:r>
            <a:endParaRPr lang="en-US" b="1" dirty="0"/>
          </a:p>
        </p:txBody>
      </p:sp>
      <p:grpSp>
        <p:nvGrpSpPr>
          <p:cNvPr id="47130" name="Group 26"/>
          <p:cNvGrpSpPr>
            <a:grpSpLocks/>
          </p:cNvGrpSpPr>
          <p:nvPr/>
        </p:nvGrpSpPr>
        <p:grpSpPr bwMode="auto">
          <a:xfrm>
            <a:off x="443706" y="1458329"/>
            <a:ext cx="685800" cy="685800"/>
            <a:chOff x="1303" y="1810"/>
            <a:chExt cx="432" cy="432"/>
          </a:xfrm>
        </p:grpSpPr>
        <p:grpSp>
          <p:nvGrpSpPr>
            <p:cNvPr id="47131" name="Group 27"/>
            <p:cNvGrpSpPr>
              <a:grpSpLocks/>
            </p:cNvGrpSpPr>
            <p:nvPr/>
          </p:nvGrpSpPr>
          <p:grpSpPr bwMode="auto">
            <a:xfrm>
              <a:off x="1303" y="1810"/>
              <a:ext cx="432" cy="432"/>
              <a:chOff x="816" y="2400"/>
              <a:chExt cx="480" cy="476"/>
            </a:xfrm>
          </p:grpSpPr>
          <p:grpSp>
            <p:nvGrpSpPr>
              <p:cNvPr id="47132" name="Group 28"/>
              <p:cNvGrpSpPr>
                <a:grpSpLocks/>
              </p:cNvGrpSpPr>
              <p:nvPr/>
            </p:nvGrpSpPr>
            <p:grpSpPr bwMode="auto">
              <a:xfrm>
                <a:off x="816" y="2400"/>
                <a:ext cx="480" cy="476"/>
                <a:chOff x="662" y="1574"/>
                <a:chExt cx="480" cy="476"/>
              </a:xfrm>
            </p:grpSpPr>
            <p:sp>
              <p:nvSpPr>
                <p:cNvPr id="10" name="Oval 29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" name="Oval 30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2001"/>
                      </a:schemeClr>
                    </a:gs>
                    <a:gs pos="100000">
                      <a:schemeClr val="hlink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" name="Oval 31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584" name="Oval 32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63529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37" name="Group 33"/>
              <p:cNvGrpSpPr>
                <a:grpSpLocks/>
              </p:cNvGrpSpPr>
              <p:nvPr/>
            </p:nvGrpSpPr>
            <p:grpSpPr bwMode="auto">
              <a:xfrm>
                <a:off x="871" y="2455"/>
                <a:ext cx="376" cy="379"/>
                <a:chOff x="336" y="1049"/>
                <a:chExt cx="376" cy="379"/>
              </a:xfrm>
            </p:grpSpPr>
            <p:sp>
              <p:nvSpPr>
                <p:cNvPr id="47138" name="Oval 34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39" name="Group 35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40" name="Oval 36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41" name="Oval 37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42" name="Oval 38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43" name="Oval 39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44" name="Text Box 40"/>
            <p:cNvSpPr txBox="1">
              <a:spLocks noChangeArrowheads="1"/>
            </p:cNvSpPr>
            <p:nvPr/>
          </p:nvSpPr>
          <p:spPr bwMode="gray">
            <a:xfrm>
              <a:off x="1406" y="1886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rgbClr val="0000CC"/>
                  </a:solidFill>
                </a:rPr>
                <a:t>2</a:t>
              </a:r>
            </a:p>
          </p:txBody>
        </p:sp>
      </p:grpSp>
      <p:grpSp>
        <p:nvGrpSpPr>
          <p:cNvPr id="47145" name="Group 41"/>
          <p:cNvGrpSpPr>
            <a:grpSpLocks/>
          </p:cNvGrpSpPr>
          <p:nvPr/>
        </p:nvGrpSpPr>
        <p:grpSpPr bwMode="auto">
          <a:xfrm>
            <a:off x="457200" y="2667000"/>
            <a:ext cx="685800" cy="679450"/>
            <a:chOff x="1296" y="1200"/>
            <a:chExt cx="432" cy="428"/>
          </a:xfrm>
        </p:grpSpPr>
        <p:grpSp>
          <p:nvGrpSpPr>
            <p:cNvPr id="47146" name="Group 42"/>
            <p:cNvGrpSpPr>
              <a:grpSpLocks/>
            </p:cNvGrpSpPr>
            <p:nvPr/>
          </p:nvGrpSpPr>
          <p:grpSpPr bwMode="auto">
            <a:xfrm>
              <a:off x="1296" y="1200"/>
              <a:ext cx="432" cy="428"/>
              <a:chOff x="662" y="1574"/>
              <a:chExt cx="480" cy="476"/>
            </a:xfrm>
          </p:grpSpPr>
          <p:grpSp>
            <p:nvGrpSpPr>
              <p:cNvPr id="47147" name="Group 43"/>
              <p:cNvGrpSpPr>
                <a:grpSpLocks/>
              </p:cNvGrpSpPr>
              <p:nvPr/>
            </p:nvGrpSpPr>
            <p:grpSpPr bwMode="auto">
              <a:xfrm>
                <a:off x="662" y="1574"/>
                <a:ext cx="480" cy="476"/>
                <a:chOff x="662" y="1574"/>
                <a:chExt cx="480" cy="476"/>
              </a:xfrm>
            </p:grpSpPr>
            <p:sp>
              <p:nvSpPr>
                <p:cNvPr id="13" name="Oval 44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" name="Oval 45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32001"/>
                      </a:schemeClr>
                    </a:gs>
                    <a:gs pos="100000">
                      <a:schemeClr val="accent1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598" name="Oval 46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54118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599" name="Oval 47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63529"/>
                        <a:invGamma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52" name="Group 48"/>
              <p:cNvGrpSpPr>
                <a:grpSpLocks/>
              </p:cNvGrpSpPr>
              <p:nvPr/>
            </p:nvGrpSpPr>
            <p:grpSpPr bwMode="auto">
              <a:xfrm>
                <a:off x="720" y="1625"/>
                <a:ext cx="376" cy="379"/>
                <a:chOff x="336" y="1049"/>
                <a:chExt cx="376" cy="379"/>
              </a:xfrm>
            </p:grpSpPr>
            <p:sp>
              <p:nvSpPr>
                <p:cNvPr id="47153" name="Oval 49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54" name="Group 50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55" name="Oval 51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56" name="Oval 52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57" name="Oval 53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58" name="Oval 54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59" name="Text Box 55"/>
            <p:cNvSpPr txBox="1">
              <a:spLocks noChangeArrowheads="1"/>
            </p:cNvSpPr>
            <p:nvPr/>
          </p:nvSpPr>
          <p:spPr bwMode="gray">
            <a:xfrm>
              <a:off x="1392" y="1269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0000CC"/>
                  </a:solidFill>
                </a:rPr>
                <a:t>3</a:t>
              </a:r>
            </a:p>
          </p:txBody>
        </p:sp>
      </p:grpSp>
      <p:grpSp>
        <p:nvGrpSpPr>
          <p:cNvPr id="47160" name="Group 56"/>
          <p:cNvGrpSpPr>
            <a:grpSpLocks/>
          </p:cNvGrpSpPr>
          <p:nvPr/>
        </p:nvGrpSpPr>
        <p:grpSpPr bwMode="auto">
          <a:xfrm>
            <a:off x="457200" y="3507654"/>
            <a:ext cx="685800" cy="685800"/>
            <a:chOff x="1323" y="3010"/>
            <a:chExt cx="432" cy="432"/>
          </a:xfrm>
        </p:grpSpPr>
        <p:grpSp>
          <p:nvGrpSpPr>
            <p:cNvPr id="47161" name="Group 57"/>
            <p:cNvGrpSpPr>
              <a:grpSpLocks/>
            </p:cNvGrpSpPr>
            <p:nvPr/>
          </p:nvGrpSpPr>
          <p:grpSpPr bwMode="auto">
            <a:xfrm>
              <a:off x="1323" y="3010"/>
              <a:ext cx="432" cy="432"/>
              <a:chOff x="816" y="2400"/>
              <a:chExt cx="480" cy="476"/>
            </a:xfrm>
          </p:grpSpPr>
          <p:grpSp>
            <p:nvGrpSpPr>
              <p:cNvPr id="47162" name="Group 58"/>
              <p:cNvGrpSpPr>
                <a:grpSpLocks/>
              </p:cNvGrpSpPr>
              <p:nvPr/>
            </p:nvGrpSpPr>
            <p:grpSpPr bwMode="auto">
              <a:xfrm>
                <a:off x="816" y="2400"/>
                <a:ext cx="480" cy="476"/>
                <a:chOff x="662" y="1574"/>
                <a:chExt cx="480" cy="476"/>
              </a:xfrm>
            </p:grpSpPr>
            <p:sp>
              <p:nvSpPr>
                <p:cNvPr id="15" name="Oval 59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12" name="Oval 60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2001"/>
                      </a:schemeClr>
                    </a:gs>
                    <a:gs pos="100000">
                      <a:schemeClr val="hlink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13" name="Oval 61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14" name="Oval 62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63529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67" name="Group 63"/>
              <p:cNvGrpSpPr>
                <a:grpSpLocks/>
              </p:cNvGrpSpPr>
              <p:nvPr/>
            </p:nvGrpSpPr>
            <p:grpSpPr bwMode="auto">
              <a:xfrm>
                <a:off x="871" y="2455"/>
                <a:ext cx="376" cy="379"/>
                <a:chOff x="336" y="1049"/>
                <a:chExt cx="376" cy="379"/>
              </a:xfrm>
            </p:grpSpPr>
            <p:sp>
              <p:nvSpPr>
                <p:cNvPr id="47168" name="Oval 64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69" name="Group 65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70" name="Oval 66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71" name="Oval 67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72" name="Oval 68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73" name="Oval 69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74" name="Text Box 70"/>
            <p:cNvSpPr txBox="1">
              <a:spLocks noChangeArrowheads="1"/>
            </p:cNvSpPr>
            <p:nvPr/>
          </p:nvSpPr>
          <p:spPr bwMode="gray">
            <a:xfrm>
              <a:off x="1412" y="3072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0000CC"/>
                  </a:solidFill>
                </a:rPr>
                <a:t>4</a:t>
              </a:r>
            </a:p>
          </p:txBody>
        </p:sp>
      </p:grpSp>
      <p:grpSp>
        <p:nvGrpSpPr>
          <p:cNvPr id="47175" name="Group 71"/>
          <p:cNvGrpSpPr>
            <a:grpSpLocks/>
          </p:cNvGrpSpPr>
          <p:nvPr/>
        </p:nvGrpSpPr>
        <p:grpSpPr bwMode="auto">
          <a:xfrm>
            <a:off x="419178" y="4517871"/>
            <a:ext cx="685800" cy="685800"/>
            <a:chOff x="1323" y="3010"/>
            <a:chExt cx="432" cy="432"/>
          </a:xfrm>
        </p:grpSpPr>
        <p:grpSp>
          <p:nvGrpSpPr>
            <p:cNvPr id="47176" name="Group 72"/>
            <p:cNvGrpSpPr>
              <a:grpSpLocks/>
            </p:cNvGrpSpPr>
            <p:nvPr/>
          </p:nvGrpSpPr>
          <p:grpSpPr bwMode="auto">
            <a:xfrm>
              <a:off x="1323" y="3010"/>
              <a:ext cx="432" cy="432"/>
              <a:chOff x="816" y="2400"/>
              <a:chExt cx="480" cy="476"/>
            </a:xfrm>
          </p:grpSpPr>
          <p:grpSp>
            <p:nvGrpSpPr>
              <p:cNvPr id="47177" name="Group 73"/>
              <p:cNvGrpSpPr>
                <a:grpSpLocks/>
              </p:cNvGrpSpPr>
              <p:nvPr/>
            </p:nvGrpSpPr>
            <p:grpSpPr bwMode="auto">
              <a:xfrm>
                <a:off x="816" y="2400"/>
                <a:ext cx="480" cy="476"/>
                <a:chOff x="662" y="1574"/>
                <a:chExt cx="480" cy="476"/>
              </a:xfrm>
            </p:grpSpPr>
            <p:sp>
              <p:nvSpPr>
                <p:cNvPr id="151626" name="Oval 74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27" name="Oval 75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2001"/>
                      </a:schemeClr>
                    </a:gs>
                    <a:gs pos="100000">
                      <a:schemeClr val="hlink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28" name="Oval 76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29" name="Oval 77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63529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82" name="Group 78"/>
              <p:cNvGrpSpPr>
                <a:grpSpLocks/>
              </p:cNvGrpSpPr>
              <p:nvPr/>
            </p:nvGrpSpPr>
            <p:grpSpPr bwMode="auto">
              <a:xfrm>
                <a:off x="871" y="2455"/>
                <a:ext cx="376" cy="379"/>
                <a:chOff x="336" y="1049"/>
                <a:chExt cx="376" cy="379"/>
              </a:xfrm>
            </p:grpSpPr>
            <p:sp>
              <p:nvSpPr>
                <p:cNvPr id="47183" name="Oval 79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84" name="Group 80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85" name="Oval 81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86" name="Oval 82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87" name="Oval 83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88" name="Oval 84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89" name="Text Box 85"/>
            <p:cNvSpPr txBox="1">
              <a:spLocks noChangeArrowheads="1"/>
            </p:cNvSpPr>
            <p:nvPr/>
          </p:nvSpPr>
          <p:spPr bwMode="gray">
            <a:xfrm>
              <a:off x="1411" y="3072"/>
              <a:ext cx="224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>
                  <a:solidFill>
                    <a:srgbClr val="0000CC"/>
                  </a:solidFill>
                </a:rPr>
                <a:t>5</a:t>
              </a:r>
              <a:endParaRPr lang="en-US" sz="24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7190" name="Line 86"/>
          <p:cNvSpPr>
            <a:spLocks noChangeShapeType="1"/>
          </p:cNvSpPr>
          <p:nvPr/>
        </p:nvSpPr>
        <p:spPr bwMode="auto">
          <a:xfrm>
            <a:off x="1077991" y="4793399"/>
            <a:ext cx="76962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7192" name="Picture 88" descr="1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5486400"/>
            <a:ext cx="16129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93" name="Picture 89" descr="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715000"/>
            <a:ext cx="977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10" name="Line 106"/>
          <p:cNvSpPr>
            <a:spLocks noChangeShapeType="1"/>
          </p:cNvSpPr>
          <p:nvPr/>
        </p:nvSpPr>
        <p:spPr bwMode="auto">
          <a:xfrm>
            <a:off x="1116013" y="5992830"/>
            <a:ext cx="76962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71909" y="782199"/>
            <a:ext cx="7562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29.12.2012 № 273-ФЗ «Об образовании в Российской Федерации»;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6997" y="1329109"/>
            <a:ext cx="7429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России от 08.04.2014 № 293 «Об утверждении Порядка приёма на обучение по образовательным программам дошкольного образования»; Приказ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Росии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28.12.2015 № 1527 «Об утверждении Порядка и условий осуществления перевода обучающихся из одной организации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 от 25.06.2020 № 320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ru-RU" sz="16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04588" y="2697849"/>
            <a:ext cx="7649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ПАГЕ от 18.03.2015 № 689 «О закреплении территорий муниципального образования «город Екатеринбург» за муниципальными дошкольными образовательными организациями» (с изменениями от 15.03.2024 № 619);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04978" y="3631390"/>
            <a:ext cx="7746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Распоряжение Управления образования АГЕ от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02.11.2021 № 2121/46/36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 утверждении Положения о порядке учёта детей, подлежащих обучению по образовательным программам дошкольного образования в муниципальном образовании «город Екатеринбург» (с изменениями);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13467" y="5137473"/>
            <a:ext cx="7645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Распоряжение Департамента образования Администрации г. Екатеринбурга «Об утверждении списков детей, подлежащих обучению по образовательным программам дошкольного образования;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ru-RU" sz="1600" dirty="0"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363272" cy="944562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– правовые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472607"/>
          </a:xfrm>
        </p:spPr>
        <p:txBody>
          <a:bodyPr/>
          <a:lstStyle/>
          <a:p>
            <a:pPr algn="just"/>
            <a:r>
              <a:rPr lang="ru-RU" sz="1800" dirty="0"/>
              <a:t>Федеральный закон от 29.12.2012 № 273-ФЗ «Об образовании в Российской Федерации»;</a:t>
            </a:r>
          </a:p>
          <a:p>
            <a:pPr algn="just"/>
            <a:r>
              <a:rPr lang="ru-RU" sz="1800" dirty="0"/>
              <a:t>Федеральный закон от 06.10.2003 № 131-ФЗ «Об общих принципах организации местного самоуправления в Российской Федерации»;</a:t>
            </a:r>
          </a:p>
          <a:p>
            <a:pPr algn="just"/>
            <a:r>
              <a:rPr lang="ru-RU" sz="1800" dirty="0"/>
              <a:t>Постановление Главного государственного санитарного врача Российской Федерации от 28.09.2020 № 28 «Об утверждении санитарных правил </a:t>
            </a:r>
            <a:br>
              <a:rPr lang="ru-RU" sz="1800" dirty="0"/>
            </a:br>
            <a:r>
              <a:rPr lang="ru-RU" sz="1800" dirty="0"/>
              <a:t>СП 2.4.3648-20 «Санитарно-эпидемиологические требования к организациям воспитания и обучения, отдыха и оздоровления детей и молодежи»;  </a:t>
            </a:r>
          </a:p>
          <a:p>
            <a:pPr algn="just"/>
            <a:r>
              <a:rPr lang="ru-RU" sz="1800" dirty="0"/>
              <a:t>Приказ Министерства просвещения Российской Федерации от 15.05.2020 № 236 «Об утверждении Порядка приема на обучение по образовательным программам дошкольного образования»;</a:t>
            </a:r>
          </a:p>
          <a:p>
            <a:pPr algn="just"/>
            <a:r>
              <a:rPr lang="ru-RU" sz="1800" dirty="0"/>
              <a:t>Приказ Министерства образования и науки Российской Федерации от 28.12.2015 № 1527 «Об утверждении Порядка и условий осуществления перевода обучающихся из одной организации, осуществляющей образовательную деятельность по образовательным программам дошкольного образования, в другие организации, осуществляющие образовательную деятельность по образовательным программам соответствующих уровня и направленности»; </a:t>
            </a:r>
          </a:p>
          <a:p>
            <a:pPr algn="just"/>
            <a:endParaRPr 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39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075240" cy="944562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– правовые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5"/>
            <a:ext cx="8229600" cy="4896545"/>
          </a:xfrm>
        </p:spPr>
        <p:txBody>
          <a:bodyPr/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города Екатеринбурга от 18.03.2015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689 «О закреплении территорий муниципального образования «город Екатеринбург» за муниципальными дошкольными образовательными организациями»;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города Екатеринбурга от 29.10.2021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2365 (ред. от 19.12.2022) «Об утверждении Административного регламента предоставления муниципальной услуги «Постановка на учет и направление детей в образовательные учреждения, реализующие образовательные программы дошкольного образования»;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«Об организации учета детей, подлежащих обучению по образовательным программам дошкольного образования в муниципальном образовании «город Екатеринбург», утвержденным Распоряжением Департамента образования Администрации города Екатеринбурга от 02.11.2021 № 2121/46/36.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020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836712"/>
            <a:ext cx="7315200" cy="1442045"/>
          </a:xfrm>
        </p:spPr>
        <p:txBody>
          <a:bodyPr/>
          <a:lstStyle/>
          <a:p>
            <a:pPr algn="ctr"/>
            <a:r>
              <a:rPr lang="ru-RU" sz="2400" dirty="0"/>
              <a:t>Учет детей для зачисления в организацию ведется по возрастным группам, формируемым с даты рождения детей за период с 01 сентября по 31 августа следующего календарного года: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2891979"/>
          </a:xfrm>
        </p:spPr>
        <p:txBody>
          <a:bodyPr/>
          <a:lstStyle/>
          <a:p>
            <a:endParaRPr lang="ru-RU" sz="2000" dirty="0"/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 3-х лет — в группу раннего возраста;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4-го года жизни — в младшую группу;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5-го года жизни — в среднюю группу;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6-го года жизни — в старшую группу;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7-го года жизни — в подготовительную группу.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06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892480" cy="86382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Процедура комплектования МДОО: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gray">
          <a:xfrm rot="3419336">
            <a:off x="7204075" y="1517651"/>
            <a:ext cx="923925" cy="10033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gray">
          <a:xfrm rot="3419336">
            <a:off x="2235200" y="2884488"/>
            <a:ext cx="923925" cy="10033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gray">
          <a:xfrm rot="3419336">
            <a:off x="3027362" y="4110038"/>
            <a:ext cx="923925" cy="10033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gray">
          <a:xfrm rot="3419336">
            <a:off x="4395787" y="3244851"/>
            <a:ext cx="923925" cy="10033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2987675" y="3860800"/>
            <a:ext cx="215900" cy="360363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4067175" y="4005263"/>
            <a:ext cx="433388" cy="287337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 flipV="1">
            <a:off x="6877050" y="2276475"/>
            <a:ext cx="431800" cy="288925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928687" y="4870450"/>
            <a:ext cx="28115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0000"/>
                </a:solidFill>
              </a:rPr>
              <a:t>Обеспечение «прозрачности» и открытости процедуры распределения мест;</a:t>
            </a: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gray">
          <a:xfrm rot="3419336">
            <a:off x="5764212" y="2381251"/>
            <a:ext cx="923925" cy="10033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gray">
          <a:xfrm rot="3419336">
            <a:off x="1587500" y="1804988"/>
            <a:ext cx="923925" cy="10033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22224" y="1436509"/>
            <a:ext cx="18129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>
                <a:solidFill>
                  <a:srgbClr val="000000"/>
                </a:solidFill>
              </a:rPr>
              <a:t>Закрепление территорий за МДОО </a:t>
            </a:r>
          </a:p>
        </p:txBody>
      </p:sp>
      <p:sp>
        <p:nvSpPr>
          <p:cNvPr id="54288" name="AutoShape 16"/>
          <p:cNvSpPr>
            <a:spLocks noChangeArrowheads="1"/>
          </p:cNvSpPr>
          <p:nvPr/>
        </p:nvSpPr>
        <p:spPr bwMode="auto">
          <a:xfrm>
            <a:off x="1835150" y="2060575"/>
            <a:ext cx="503238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89" name="AutoShape 17"/>
          <p:cNvSpPr>
            <a:spLocks noChangeArrowheads="1"/>
          </p:cNvSpPr>
          <p:nvPr/>
        </p:nvSpPr>
        <p:spPr bwMode="auto">
          <a:xfrm>
            <a:off x="4645025" y="3500438"/>
            <a:ext cx="503238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0" name="AutoShape 18"/>
          <p:cNvSpPr>
            <a:spLocks noChangeArrowheads="1"/>
          </p:cNvSpPr>
          <p:nvPr/>
        </p:nvSpPr>
        <p:spPr bwMode="auto">
          <a:xfrm>
            <a:off x="2484438" y="3141663"/>
            <a:ext cx="503237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1" name="AutoShape 19"/>
          <p:cNvSpPr>
            <a:spLocks noChangeArrowheads="1"/>
          </p:cNvSpPr>
          <p:nvPr/>
        </p:nvSpPr>
        <p:spPr bwMode="auto">
          <a:xfrm>
            <a:off x="3276600" y="4365625"/>
            <a:ext cx="503238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2" name="AutoShape 20"/>
          <p:cNvSpPr>
            <a:spLocks noChangeArrowheads="1"/>
          </p:cNvSpPr>
          <p:nvPr/>
        </p:nvSpPr>
        <p:spPr bwMode="auto">
          <a:xfrm>
            <a:off x="6011863" y="2636838"/>
            <a:ext cx="503237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3" name="AutoShape 21"/>
          <p:cNvSpPr>
            <a:spLocks noChangeArrowheads="1"/>
          </p:cNvSpPr>
          <p:nvPr/>
        </p:nvSpPr>
        <p:spPr bwMode="auto">
          <a:xfrm>
            <a:off x="7453313" y="1700213"/>
            <a:ext cx="503237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4306301" y="4694544"/>
            <a:ext cx="23486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>
                <a:solidFill>
                  <a:srgbClr val="000000"/>
                </a:solidFill>
              </a:rPr>
              <a:t>Предоставление дошкольного образования для детей от 1,5 лет;</a:t>
            </a:r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2339975" y="2708275"/>
            <a:ext cx="200025" cy="284163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7221923" y="2732355"/>
            <a:ext cx="2232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>
                <a:solidFill>
                  <a:srgbClr val="000000"/>
                </a:solidFill>
              </a:rPr>
              <a:t>Включение руководителей МДОО в работу с системой АИС «Образование».</a:t>
            </a: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2987675" y="2019301"/>
            <a:ext cx="2697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>
                <a:solidFill>
                  <a:srgbClr val="000000"/>
                </a:solidFill>
              </a:rPr>
              <a:t>Автоматизированное распределение мест;</a:t>
            </a:r>
          </a:p>
        </p:txBody>
      </p: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5627277" y="3825765"/>
            <a:ext cx="2384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>
                <a:solidFill>
                  <a:srgbClr val="000000"/>
                </a:solidFill>
              </a:rPr>
              <a:t>Процедура информирования;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4299" name="Line 27"/>
          <p:cNvSpPr>
            <a:spLocks noChangeShapeType="1"/>
          </p:cNvSpPr>
          <p:nvPr/>
        </p:nvSpPr>
        <p:spPr bwMode="auto">
          <a:xfrm flipV="1">
            <a:off x="5364163" y="3213100"/>
            <a:ext cx="431800" cy="288925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5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  <p:bldP spid="54276" grpId="0" animBg="1"/>
      <p:bldP spid="54276" grpId="1" animBg="1"/>
      <p:bldP spid="54278" grpId="0" animBg="1"/>
      <p:bldP spid="54279" grpId="0" animBg="1"/>
      <p:bldP spid="54284" grpId="0"/>
      <p:bldP spid="54285" grpId="0" animBg="1"/>
      <p:bldP spid="54286" grpId="0" animBg="1"/>
      <p:bldP spid="54288" grpId="0" animBg="1"/>
      <p:bldP spid="54289" grpId="0" animBg="1"/>
      <p:bldP spid="54290" grpId="0" animBg="1"/>
      <p:bldP spid="54291" grpId="0" animBg="1"/>
      <p:bldP spid="54292" grpId="0" animBg="1"/>
      <p:bldP spid="54293" grpId="0" animBg="1"/>
      <p:bldP spid="54294" grpId="0"/>
      <p:bldP spid="54296" grpId="0"/>
      <p:bldP spid="54297" grpId="0"/>
      <p:bldP spid="542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475656" y="5670568"/>
            <a:ext cx="7560840" cy="1058215"/>
          </a:xfrm>
          <a:prstGeom prst="roundRect">
            <a:avLst/>
          </a:prstGeom>
          <a:solidFill>
            <a:srgbClr val="DDDDDD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178" name="Rectangle 2"/>
          <p:cNvSpPr>
            <a:spLocks noGrp="1"/>
          </p:cNvSpPr>
          <p:nvPr>
            <p:ph type="title" idx="4294967295"/>
          </p:nvPr>
        </p:nvSpPr>
        <p:spPr>
          <a:xfrm>
            <a:off x="1973618" y="228600"/>
            <a:ext cx="6990870" cy="914400"/>
          </a:xfr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76200" cmpd="tri">
            <a:solidFill>
              <a:srgbClr val="CC00FF"/>
            </a:solidFill>
          </a:ln>
        </p:spPr>
        <p:txBody>
          <a:bodyPr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работы по зачислению детей в МДОО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 rot="642469">
            <a:off x="390807" y="564673"/>
            <a:ext cx="1928323" cy="40269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Цикличность</a:t>
            </a: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75233" y="2503553"/>
            <a:ext cx="2408535" cy="246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Направление в МДОО списков детей;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и регистрация заявлений на смену;</a:t>
            </a:r>
          </a:p>
          <a:p>
            <a:pPr marL="285750" indent="-285750" algn="just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данных о количестве зачисленных детей и количестве вакантных мест;</a:t>
            </a:r>
          </a:p>
          <a:p>
            <a:pPr marL="285750" indent="-285750" algn="just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списков к заседанию комиссии.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1973618" y="5721999"/>
            <a:ext cx="706287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оказание услуги по предоставлению дошкольного образования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223" name="Rectangle 47"/>
          <p:cNvSpPr>
            <a:spLocks noChangeArrowheads="1"/>
          </p:cNvSpPr>
          <p:nvPr/>
        </p:nvSpPr>
        <p:spPr bwMode="auto">
          <a:xfrm>
            <a:off x="75233" y="2385047"/>
            <a:ext cx="2619829" cy="3810336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25" name="AutoShape 49"/>
          <p:cNvSpPr>
            <a:spLocks noChangeArrowheads="1"/>
          </p:cNvSpPr>
          <p:nvPr/>
        </p:nvSpPr>
        <p:spPr bwMode="auto">
          <a:xfrm>
            <a:off x="1905000" y="5029200"/>
            <a:ext cx="1371600" cy="457200"/>
          </a:xfrm>
          <a:prstGeom prst="downArrow">
            <a:avLst>
              <a:gd name="adj1" fmla="val 39657"/>
              <a:gd name="adj2" fmla="val 38069"/>
            </a:avLst>
          </a:prstGeom>
          <a:gradFill rotWithShape="1">
            <a:gsLst>
              <a:gs pos="0">
                <a:schemeClr val="tx1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27" name="AutoShape 51"/>
          <p:cNvSpPr>
            <a:spLocks noChangeArrowheads="1"/>
          </p:cNvSpPr>
          <p:nvPr/>
        </p:nvSpPr>
        <p:spPr bwMode="auto">
          <a:xfrm>
            <a:off x="5867400" y="5029200"/>
            <a:ext cx="1371600" cy="457200"/>
          </a:xfrm>
          <a:prstGeom prst="downArrow">
            <a:avLst>
              <a:gd name="adj1" fmla="val 39657"/>
              <a:gd name="adj2" fmla="val 38069"/>
            </a:avLst>
          </a:prstGeom>
          <a:gradFill rotWithShape="1">
            <a:gsLst>
              <a:gs pos="0">
                <a:schemeClr val="tx1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39" name="AutoShape 63"/>
          <p:cNvSpPr>
            <a:spLocks noChangeArrowheads="1"/>
          </p:cNvSpPr>
          <p:nvPr/>
        </p:nvSpPr>
        <p:spPr bwMode="auto">
          <a:xfrm>
            <a:off x="63500" y="1242047"/>
            <a:ext cx="2133600" cy="1143000"/>
          </a:xfrm>
          <a:prstGeom prst="downArrow">
            <a:avLst>
              <a:gd name="adj1" fmla="val 74704"/>
              <a:gd name="adj2" fmla="val 47046"/>
            </a:avLst>
          </a:prstGeom>
          <a:gradFill rotWithShape="1">
            <a:gsLst>
              <a:gs pos="0">
                <a:schemeClr val="tx1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>
              <a:solidFill>
                <a:srgbClr val="CCFFFF"/>
              </a:solidFill>
            </a:endParaRPr>
          </a:p>
          <a:p>
            <a:pPr algn="ctr"/>
            <a:r>
              <a:rPr lang="ru-RU" b="1" dirty="0">
                <a:solidFill>
                  <a:srgbClr val="CC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</a:p>
          <a:p>
            <a:pPr algn="ctr"/>
            <a:r>
              <a:rPr lang="ru-RU" b="1" dirty="0">
                <a:solidFill>
                  <a:srgbClr val="CC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</p:txBody>
      </p:sp>
      <p:sp>
        <p:nvSpPr>
          <p:cNvPr id="50240" name="AutoShape 64"/>
          <p:cNvSpPr>
            <a:spLocks noChangeArrowheads="1"/>
          </p:cNvSpPr>
          <p:nvPr/>
        </p:nvSpPr>
        <p:spPr bwMode="auto">
          <a:xfrm>
            <a:off x="3180118" y="1169988"/>
            <a:ext cx="2133600" cy="1143000"/>
          </a:xfrm>
          <a:prstGeom prst="downArrow">
            <a:avLst>
              <a:gd name="adj1" fmla="val 74704"/>
              <a:gd name="adj2" fmla="val 47046"/>
            </a:avLst>
          </a:prstGeom>
          <a:gradFill rotWithShape="1">
            <a:gsLst>
              <a:gs pos="0">
                <a:schemeClr val="tx1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CC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МДОО</a:t>
            </a:r>
          </a:p>
        </p:txBody>
      </p:sp>
      <p:sp>
        <p:nvSpPr>
          <p:cNvPr id="50242" name="AutoShape 66"/>
          <p:cNvSpPr>
            <a:spLocks noChangeArrowheads="1"/>
          </p:cNvSpPr>
          <p:nvPr/>
        </p:nvSpPr>
        <p:spPr bwMode="auto">
          <a:xfrm>
            <a:off x="3733800" y="5029200"/>
            <a:ext cx="1371600" cy="457200"/>
          </a:xfrm>
          <a:prstGeom prst="downArrow">
            <a:avLst>
              <a:gd name="adj1" fmla="val 39657"/>
              <a:gd name="adj2" fmla="val 38069"/>
            </a:avLst>
          </a:prstGeom>
          <a:gradFill rotWithShape="1">
            <a:gsLst>
              <a:gs pos="0">
                <a:schemeClr val="tx1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44" name="AutoShape 68"/>
          <p:cNvSpPr>
            <a:spLocks noChangeArrowheads="1"/>
          </p:cNvSpPr>
          <p:nvPr/>
        </p:nvSpPr>
        <p:spPr bwMode="auto">
          <a:xfrm>
            <a:off x="0" y="6227151"/>
            <a:ext cx="1828800" cy="533400"/>
          </a:xfrm>
          <a:prstGeom prst="wedgeRoundRectCallout">
            <a:avLst>
              <a:gd name="adj1" fmla="val 136458"/>
              <a:gd name="adj2" fmla="val -20327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законодательства</a:t>
            </a:r>
          </a:p>
        </p:txBody>
      </p:sp>
      <p:sp>
        <p:nvSpPr>
          <p:cNvPr id="50245" name="AutoShape 69"/>
          <p:cNvSpPr>
            <a:spLocks noChangeArrowheads="1"/>
          </p:cNvSpPr>
          <p:nvPr/>
        </p:nvSpPr>
        <p:spPr bwMode="auto">
          <a:xfrm>
            <a:off x="7239000" y="4845032"/>
            <a:ext cx="1905001" cy="737649"/>
          </a:xfrm>
          <a:prstGeom prst="wedgeRoundRectCallout">
            <a:avLst>
              <a:gd name="adj1" fmla="val -219332"/>
              <a:gd name="adj2" fmla="val -25309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 dirty="0">
                <a:solidFill>
                  <a:srgbClr val="6600CC"/>
                </a:solidFill>
              </a:rPr>
              <a:t>Контроль правоохранительных  органов</a:t>
            </a:r>
          </a:p>
        </p:txBody>
      </p:sp>
      <p:sp>
        <p:nvSpPr>
          <p:cNvPr id="70" name="AutoShape 64"/>
          <p:cNvSpPr>
            <a:spLocks noChangeArrowheads="1"/>
          </p:cNvSpPr>
          <p:nvPr/>
        </p:nvSpPr>
        <p:spPr bwMode="auto">
          <a:xfrm>
            <a:off x="6247964" y="1143000"/>
            <a:ext cx="2133600" cy="1143000"/>
          </a:xfrm>
          <a:prstGeom prst="downArrow">
            <a:avLst>
              <a:gd name="adj1" fmla="val 74704"/>
              <a:gd name="adj2" fmla="val 47046"/>
            </a:avLst>
          </a:prstGeom>
          <a:gradFill rotWithShape="1">
            <a:gsLst>
              <a:gs pos="0">
                <a:schemeClr val="tx1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CC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>
            <a:off x="2958775" y="2319776"/>
            <a:ext cx="2644912" cy="246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Распоряжений, списков детей;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Информирование родителей о предоставлении места;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действий в системе АИС «Образование»;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родителями, формирование личных дел.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47"/>
          <p:cNvSpPr>
            <a:spLocks noChangeArrowheads="1"/>
          </p:cNvSpPr>
          <p:nvPr/>
        </p:nvSpPr>
        <p:spPr bwMode="auto">
          <a:xfrm>
            <a:off x="2927923" y="2209577"/>
            <a:ext cx="2619829" cy="2747564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5" name="Rectangle 47"/>
          <p:cNvSpPr>
            <a:spLocks noChangeArrowheads="1"/>
          </p:cNvSpPr>
          <p:nvPr/>
        </p:nvSpPr>
        <p:spPr bwMode="auto">
          <a:xfrm>
            <a:off x="5956227" y="2232647"/>
            <a:ext cx="3109310" cy="261238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6012161" y="2294932"/>
            <a:ext cx="3131840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обновления информации на ЕПГУ;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решения о зачислении ребенка на предоставленное место;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Подготовка и предоставление документов для зачисления ребенка в МДОО;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договора об образовании.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7315200" cy="726653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№ 411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250357"/>
          </a:xfrm>
        </p:spPr>
        <p:txBody>
          <a:bodyPr/>
          <a:lstStyle/>
          <a:p>
            <a:pPr marL="0" lvl="1" indent="0" algn="just">
              <a:spcBef>
                <a:spcPts val="0"/>
              </a:spcBef>
              <a:buNone/>
            </a:pPr>
            <a:r>
              <a:rPr lang="ru-RU" sz="2200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проживающие в одной семье и имеющие общее место жительства, имеют право преимущественного приема на обучение по основным образовательным программам дошкольного образования в муниципальные образовательные организации, в которых обучаются их  братья и (или) сестры.  </a:t>
            </a:r>
          </a:p>
        </p:txBody>
      </p:sp>
    </p:spTree>
    <p:extLst>
      <p:ext uri="{BB962C8B-B14F-4D97-AF65-F5344CB8AC3E}">
        <p14:creationId xmlns:p14="http://schemas.microsoft.com/office/powerpoint/2010/main" val="219649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7772400" cy="1728192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Федеральный закон № 152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27 июля 2006 г. N 152-ФЗ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"О персональных данных" (с изменениями и дополнениями) </a:t>
            </a:r>
            <a:br>
              <a:rPr lang="ru-RU" dirty="0">
                <a:solidFill>
                  <a:srgbClr val="000000"/>
                </a:solidFill>
              </a:rPr>
            </a:br>
            <a:br>
              <a:rPr lang="ru-RU" dirty="0">
                <a:solidFill>
                  <a:srgbClr val="000000"/>
                </a:solidFill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 bwMode="gray">
          <a:xfrm>
            <a:off x="467544" y="3609020"/>
            <a:ext cx="77724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Запрет  на публикацию списков, возможность уточнения сведений о предоставлении места только путем контроля информации на ЕПГУ или явки к районному оператору в часы приема.</a:t>
            </a:r>
          </a:p>
          <a:p>
            <a:pPr marL="342900" indent="-342900" algn="just"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851920" y="2367744"/>
            <a:ext cx="864096" cy="1224136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081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548680"/>
            <a:ext cx="7772400" cy="1800200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  <a:spcAft>
                <a:spcPts val="0"/>
              </a:spcAft>
            </a:pPr>
            <a:r>
              <a:rPr lang="ru-RU" sz="24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Arial" charset="0"/>
              </a:rPr>
              <a:t>Приказ Министерства просвещения Российской Федерации Р от </a:t>
            </a:r>
            <a:r>
              <a:rPr lang="ru-RU" sz="2400" b="1" dirty="0"/>
              <a:t>15.05.2020 № 236 </a:t>
            </a:r>
            <a:r>
              <a:rPr lang="ru-RU" sz="24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Arial" charset="0"/>
              </a:rPr>
              <a:t>«Об утверждении Порядка приёма на обучение по образовательным программам дошкольного образования</a:t>
            </a:r>
            <a:r>
              <a:rPr lang="ru-RU" b="1" kern="1200" dirty="0">
                <a:solidFill>
                  <a:srgbClr val="000000"/>
                </a:solidFill>
                <a:ea typeface="Times New Roman" panose="02020603050405020304" pitchFamily="18" charset="0"/>
                <a:cs typeface="Arial" charset="0"/>
              </a:rPr>
              <a:t>»</a:t>
            </a:r>
          </a:p>
        </p:txBody>
      </p:sp>
      <p:sp>
        <p:nvSpPr>
          <p:cNvPr id="5" name="Текст 2"/>
          <p:cNvSpPr txBox="1">
            <a:spLocks/>
          </p:cNvSpPr>
          <p:nvPr/>
        </p:nvSpPr>
        <p:spPr bwMode="gray">
          <a:xfrm>
            <a:off x="662112" y="2348880"/>
            <a:ext cx="77724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endParaRPr lang="ru-RU" sz="24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endParaRPr lang="ru-RU" sz="24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endParaRPr lang="ru-RU" sz="24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endParaRPr lang="ru-RU" sz="24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r>
              <a:rPr lang="ru-RU" sz="2400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Заявление родителя (законного представителя);</a:t>
            </a: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Оригинал документа, удостоверяющего личность родителя (законного представителя);</a:t>
            </a: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Свидетельство о рождении ребенка.</a:t>
            </a: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0"/>
              </a:spcAft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91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8002587" cy="3383657"/>
          </a:xfrm>
        </p:spPr>
        <p:txBody>
          <a:bodyPr/>
          <a:lstStyle/>
          <a:p>
            <a:pPr algn="ctr" eaLnBrk="1" hangingPunct="1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Чкаловского района 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МДОО: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учреждений – в городе;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учреждения – сельская местность.</a:t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4007" y="3212976"/>
            <a:ext cx="4401443" cy="334786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i="1" dirty="0"/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i="1" dirty="0"/>
              <a:t>    </a:t>
            </a:r>
            <a:endParaRPr lang="ru-RU" sz="28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931" y="2996952"/>
            <a:ext cx="4271797" cy="32038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772816"/>
            <a:ext cx="7772400" cy="3996159"/>
          </a:xfrm>
        </p:spPr>
        <p:txBody>
          <a:bodyPr/>
          <a:lstStyle/>
          <a:p>
            <a:pPr algn="ctr" eaLnBrk="1" fontAlgn="t" hangingPunct="1"/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88639"/>
            <a:ext cx="7772400" cy="1224133"/>
          </a:xfrm>
        </p:spPr>
        <p:txBody>
          <a:bodyPr/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ВАРИАТИВНЫЕ ФОРМЫ ДОШКОЛЬНОГО ОБРАЗОВАНИЯ ДЛЯ ДЕТЕЙ ДО 3 ЛЕТ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02878"/>
              </p:ext>
            </p:extLst>
          </p:nvPr>
        </p:nvGraphicFramePr>
        <p:xfrm>
          <a:off x="0" y="1089026"/>
          <a:ext cx="9144000" cy="5815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442">
                  <a:extLst>
                    <a:ext uri="{9D8B030D-6E8A-4147-A177-3AD203B41FA5}">
                      <a16:colId xmlns:a16="http://schemas.microsoft.com/office/drawing/2014/main" val="1530254737"/>
                    </a:ext>
                  </a:extLst>
                </a:gridCol>
                <a:gridCol w="8577558">
                  <a:extLst>
                    <a:ext uri="{9D8B030D-6E8A-4147-A177-3AD203B41FA5}">
                      <a16:colId xmlns:a16="http://schemas.microsoft.com/office/drawing/2014/main" val="1909715886"/>
                    </a:ext>
                  </a:extLst>
                </a:gridCol>
              </a:tblGrid>
              <a:tr h="56217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формы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92F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90102"/>
                  </a:ext>
                </a:extLst>
              </a:tr>
              <a:tr h="29427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0-1 год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239623"/>
                  </a:ext>
                </a:extLst>
              </a:tr>
              <a:tr h="680524">
                <a:tc>
                  <a:txBody>
                    <a:bodyPr/>
                    <a:lstStyle/>
                    <a:p>
                      <a:r>
                        <a:rPr lang="ru-RU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Группа «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Baby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-парк: обучение в коляске» для детей первого года жизни на территории МДОО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371644"/>
                  </a:ext>
                </a:extLst>
              </a:tr>
              <a:tr h="384644">
                <a:tc>
                  <a:txBody>
                    <a:bodyPr/>
                    <a:lstStyle/>
                    <a:p>
                      <a:r>
                        <a:rPr lang="ru-RU" sz="1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Педагогический патронаж для детей первого года жизни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345388"/>
                  </a:ext>
                </a:extLst>
              </a:tr>
              <a:tr h="420626">
                <a:tc>
                  <a:txBody>
                    <a:bodyPr/>
                    <a:lstStyle/>
                    <a:p>
                      <a:r>
                        <a:rPr lang="ru-RU" sz="1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Родительский игровой стенд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19911"/>
                  </a:ext>
                </a:extLst>
              </a:tr>
              <a:tr h="68052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1-2 года</a:t>
                      </a:r>
                    </a:p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738062"/>
                  </a:ext>
                </a:extLst>
              </a:tr>
              <a:tr h="384644">
                <a:tc>
                  <a:txBody>
                    <a:bodyPr/>
                    <a:lstStyle/>
                    <a:p>
                      <a:r>
                        <a:rPr lang="ru-RU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Группа «Вместе с мамой» для детей второго года жизни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37714"/>
                  </a:ext>
                </a:extLst>
              </a:tr>
              <a:tr h="384644">
                <a:tc>
                  <a:txBody>
                    <a:bodyPr/>
                    <a:lstStyle/>
                    <a:p>
                      <a:r>
                        <a:rPr lang="ru-RU" sz="1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Группа «</a:t>
                      </a:r>
                      <a:r>
                        <a:rPr lang="en-US" sz="2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Baby</a:t>
                      </a:r>
                      <a:r>
                        <a:rPr lang="ru-RU" sz="200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-парк: городская прогулка» для детей второго года жизни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20084"/>
                  </a:ext>
                </a:extLst>
              </a:tr>
              <a:tr h="407199">
                <a:tc>
                  <a:txBody>
                    <a:bodyPr/>
                    <a:lstStyle/>
                    <a:p>
                      <a:r>
                        <a:rPr lang="ru-RU" sz="1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Педагогический патронаж для детей второго года жизни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977330"/>
                  </a:ext>
                </a:extLst>
              </a:tr>
              <a:tr h="70055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2-3 года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061595"/>
                  </a:ext>
                </a:extLst>
              </a:tr>
              <a:tr h="68052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Центр игровой поддержки «Первые шаги» для детей третьего года жизни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80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541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003232" cy="937990"/>
          </a:xfrm>
        </p:spPr>
        <p:txBody>
          <a:bodyPr/>
          <a:lstStyle/>
          <a:p>
            <a:pPr algn="ctr"/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223148"/>
              </p:ext>
            </p:extLst>
          </p:nvPr>
        </p:nvGraphicFramePr>
        <p:xfrm>
          <a:off x="10017" y="129380"/>
          <a:ext cx="9144000" cy="661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422">
                  <a:extLst>
                    <a:ext uri="{9D8B030D-6E8A-4147-A177-3AD203B41FA5}">
                      <a16:colId xmlns:a16="http://schemas.microsoft.com/office/drawing/2014/main" val="2786406382"/>
                    </a:ext>
                  </a:extLst>
                </a:gridCol>
                <a:gridCol w="1738115">
                  <a:extLst>
                    <a:ext uri="{9D8B030D-6E8A-4147-A177-3AD203B41FA5}">
                      <a16:colId xmlns:a16="http://schemas.microsoft.com/office/drawing/2014/main" val="2196192120"/>
                    </a:ext>
                  </a:extLst>
                </a:gridCol>
                <a:gridCol w="6952463">
                  <a:extLst>
                    <a:ext uri="{9D8B030D-6E8A-4147-A177-3AD203B41FA5}">
                      <a16:colId xmlns:a16="http://schemas.microsoft.com/office/drawing/2014/main" val="1555359530"/>
                    </a:ext>
                  </a:extLst>
                </a:gridCol>
              </a:tblGrid>
              <a:tr h="12507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п/п</a:t>
                      </a:r>
                    </a:p>
                    <a:p>
                      <a:pPr algn="ctr"/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F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вариативной формы</a:t>
                      </a:r>
                    </a:p>
                    <a:p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F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Особенности  вариативных</a:t>
                      </a:r>
                      <a:r>
                        <a:rPr lang="ru-RU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F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38851"/>
                  </a:ext>
                </a:extLst>
              </a:tr>
              <a:tr h="105431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+mn-lt"/>
                        </a:rPr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en-US" sz="14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Baby</a:t>
                      </a:r>
                      <a:r>
                        <a:rPr lang="ru-RU" sz="14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-парк: обучение в коляске» 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консультативная помощь специалистов МДОО</a:t>
                      </a:r>
                      <a:r>
                        <a:rPr lang="ru-RU" sz="1600" b="0" i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родителей (законных представителей) на территории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МБДОО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486218"/>
                  </a:ext>
                </a:extLst>
              </a:tr>
              <a:tr h="1459731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«Педагогический патронаж»</a:t>
                      </a:r>
                    </a:p>
                    <a:p>
                      <a:pPr algn="ctr"/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для детей (как в условиях МДОО, так и в домашних условиях), педагогическое просвещение родителей (законных представителей) ребенка, групповые мастер-классы по обогащению домашней развивающей среды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876664"/>
                  </a:ext>
                </a:extLst>
              </a:tr>
              <a:tr h="996324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+mn-lt"/>
                        </a:rPr>
                        <a:t>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«Родительский игровой стенд»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содержательное игровое взаимодействие родителей (законных представителей) и детей под руководством специалистов МДОО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332333"/>
                  </a:ext>
                </a:extLst>
              </a:tr>
              <a:tr h="796528">
                <a:tc>
                  <a:txBody>
                    <a:bodyPr/>
                    <a:lstStyle/>
                    <a:p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«Вместе с мамой» </a:t>
                      </a:r>
                    </a:p>
                    <a:p>
                      <a:pPr algn="ctr"/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самостоятельные игровые занятия родителей (законных представителей) с детьми под руководством специалистов МДОО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460004"/>
                  </a:ext>
                </a:extLst>
              </a:tr>
              <a:tr h="105431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+mn-lt"/>
                        </a:rPr>
                        <a:t>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Центр игровой поддержки «Первые шаги» 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игровая деятельность специалистов МДОО с детьми в отсутствие родителей (законных представителей)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50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916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1227E-2A26-4A6F-8A56-EFE6D841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1"/>
            <a:ext cx="9144000" cy="54005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получение компенсации возникает у родителя (законного представителя) с момента предоставления соответствующих документов и подтверждается справкой о среднедушевом доходе семьи ежегодно  </a:t>
            </a:r>
            <a:b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для выплаты компенсации (копии)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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Свидетельство о рождении старших несовершеннолетних детей (при наличии) </a:t>
            </a:r>
            <a:b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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СНИЛС ребенка и СНИЛС плательщика</a:t>
            </a:r>
            <a:b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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заявление родителя (законного представителя) о компенсационной выплате</a:t>
            </a:r>
            <a:b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</a:t>
            </a: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Банковские реквизиты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8E8A0D-8872-41AF-B89A-D010DB5BB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88641"/>
            <a:ext cx="7772400" cy="720079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родительской платы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75AF21-318D-4A23-9DD9-2A262C33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625" y="5589239"/>
            <a:ext cx="141277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6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9F49A-CC4B-4E14-A572-B7FCB810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789040"/>
            <a:ext cx="8856984" cy="2664296"/>
          </a:xfrm>
        </p:spPr>
        <p:txBody>
          <a:bodyPr/>
          <a:lstStyle/>
          <a:p>
            <a:pPr indent="342900" algn="ctr">
              <a:spcAft>
                <a:spcPts val="0"/>
              </a:spcAft>
            </a:pPr>
            <a:r>
              <a:rPr lang="ru-RU" sz="1800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</a:rPr>
              <a:t>Получить информацию о наличии свободных мест в дошкольных образовательных организациях города Екатеринбурга и подать заявление на перевод можно, воспользовавшись электронным сервисом «Переводы в детских садах», размещенном в Личном кабинете официального портала города Екатеринбурга</a:t>
            </a:r>
            <a:br>
              <a:rPr lang="ru-RU" sz="900" b="0" i="0" dirty="0">
                <a:solidFill>
                  <a:srgbClr val="555555"/>
                </a:solidFill>
                <a:effectLst/>
                <a:latin typeface="Tahoma" panose="020B0604030504040204" pitchFamily="34" charset="0"/>
              </a:rPr>
            </a:br>
            <a:br>
              <a:rPr lang="ru-RU" sz="900" b="0" i="0" dirty="0">
                <a:solidFill>
                  <a:srgbClr val="555555"/>
                </a:solidFill>
                <a:effectLst/>
                <a:latin typeface="Tahoma" panose="020B0604030504040204" pitchFamily="34" charset="0"/>
              </a:rPr>
            </a:br>
            <a:r>
              <a:rPr lang="ru-RU" sz="2000" b="0" i="0" dirty="0" err="1">
                <a:solidFill>
                  <a:srgbClr val="007AD0"/>
                </a:solidFill>
                <a:effectLst/>
                <a:latin typeface="Tahoma" panose="020B0604030504040204" pitchFamily="34" charset="0"/>
                <a:hlinkClick r:id="rId3"/>
              </a:rPr>
              <a:t>кабинет.екатеринбург.рф</a:t>
            </a:r>
            <a:r>
              <a:rPr lang="ru-RU" sz="2000" b="0" i="0" dirty="0">
                <a:solidFill>
                  <a:srgbClr val="007AD0"/>
                </a:solidFill>
                <a:effectLst/>
                <a:latin typeface="Tahoma" panose="020B0604030504040204" pitchFamily="34" charset="0"/>
                <a:hlinkClick r:id="rId3"/>
              </a:rPr>
              <a:t>/</a:t>
            </a:r>
            <a:r>
              <a:rPr lang="ru-RU" sz="2000" b="0" i="0" dirty="0" err="1">
                <a:solidFill>
                  <a:srgbClr val="007AD0"/>
                </a:solidFill>
                <a:effectLst/>
                <a:latin typeface="Tahoma" panose="020B0604030504040204" pitchFamily="34" charset="0"/>
                <a:hlinkClick r:id="rId3"/>
              </a:rPr>
              <a:t>childtransfer</a:t>
            </a:r>
            <a:br>
              <a:rPr lang="ru-RU" sz="900" b="0" i="0" dirty="0">
                <a:solidFill>
                  <a:srgbClr val="555555"/>
                </a:solidFill>
                <a:effectLst/>
                <a:latin typeface="Tahoma" panose="020B0604030504040204" pitchFamily="34" charset="0"/>
              </a:rPr>
            </a:br>
            <a:endParaRPr lang="ru-RU" sz="1600" b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2C0370-F48F-4663-8FD2-3DEBE9763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2" y="548680"/>
            <a:ext cx="8964488" cy="2880320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и условия осуществления перевода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из одной организации, осуществляющей образовательную деятельность по образовательным программам дошкольного образования, в другие организации, осуществляющие образовательную деятельность по образовательным программам соответствующих уровня и направленности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(утв. приказом Министерства образования и науки РФ от 28 декабря 2015 г. N 1527) с изменениями и дополнениями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798B3D-D19E-4D07-9835-1F609438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263" y="5301208"/>
            <a:ext cx="1844824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1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BA67A-02B8-441B-A6EE-A66108D8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3A36ED-CBD7-4C57-BFEC-9E44EAE55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4644"/>
            <a:ext cx="8928992" cy="640871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680EFCB-87EE-4D9E-897A-25FD7BB1C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940" y="2919687"/>
            <a:ext cx="7651365" cy="338963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28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315200" cy="577949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МДОО Чкаловского района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67544" y="1052736"/>
            <a:ext cx="8424936" cy="3744415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dirty="0">
                <a:latin typeface="Times New Roman"/>
                <a:ea typeface="Times New Roman"/>
                <a:cs typeface="Times New Roman"/>
              </a:rPr>
              <a:t>	</a:t>
            </a:r>
            <a:endParaRPr lang="ru-RU" sz="2000" dirty="0"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Дошкольные образовательные учреждения, расположенные на территории Чкаловского района, реализующие образовательную программу дошкольного образования: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МДОУ № 11, 16, 33, 47, 48, 66, 89, 121, 127, 131, 133, 147, 148, 201, 223, 247, 250, 257, 275, 277, 316, 321, 324, 326, 358, 362, 385, 385 «Сказка», 391, 398, 402, 405, 424, 426, 429, 437, 438, 443, 454, 463, 464, 476, 482, 489, 493, 497, 509, 512, 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515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, 519, 528, 539, 546, 548, 566, 572, 578, 586, дошкольное отделение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Лицей 180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Полифорум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7220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58763"/>
            <a:ext cx="8075240" cy="944562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МДОО Чкаловского района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464496"/>
          </a:xfrm>
        </p:spPr>
        <p:txBody>
          <a:bodyPr/>
          <a:lstStyle/>
          <a:p>
            <a:pPr lvl="0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группах компенсирующей направленности осуществляется реализация адаптированной образовательной программы дошкольного образования для детей с ограниченными возможностями здоровья с учетом особенностей их психофизического развития, индивидуальных возможностей, обеспечивающей коррекцию нарушения развития и социальную адаптацию воспитанников с ограниченными  возможностями здоровья.  </a:t>
            </a: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Дошкольные образовательные учреждения, расположенные на территории Чкаловского района, реализующие адаптированную образовательную программу дошкольного образования: </a:t>
            </a: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МДОУ №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385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360, 398, 410, 438, 464, 493, 528, 539, 548, 572, 586.</a:t>
            </a:r>
            <a:endParaRPr lang="ru-RU" sz="1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11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772816"/>
            <a:ext cx="7772400" cy="2880320"/>
          </a:xfrm>
        </p:spPr>
        <p:txBody>
          <a:bodyPr/>
          <a:lstStyle/>
          <a:p>
            <a:pPr marL="342900" lvl="0" indent="449580" algn="just">
              <a:lnSpc>
                <a:spcPct val="115000"/>
              </a:lnSpc>
              <a:spcAft>
                <a:spcPts val="0"/>
              </a:spcAft>
              <a:buFontTx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Группы оздоровительной направленности созданы в МДОУ № 341 для детей с туберкулезной интоксикацией, часто болеющих детей, нуждающихся в длительном лечении и проведении комплекса специальных лечебно-оздоровительных мероприятий; </a:t>
            </a:r>
          </a:p>
          <a:p>
            <a:pPr marL="342900" lvl="0" indent="449580" algn="just">
              <a:lnSpc>
                <a:spcPct val="115000"/>
              </a:lnSpc>
              <a:spcAft>
                <a:spcPts val="0"/>
              </a:spcAft>
              <a:buFontTx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Группа оздоровительной направленности создана в МДОУ 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№ 48 для часто болеющих детей.</a:t>
            </a:r>
            <a:endParaRPr lang="ru-RU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075240" cy="944562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МДОО Чкаловского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95519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365104"/>
            <a:ext cx="8424936" cy="2016224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 посещающих МДОО Чкаловского района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15853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 них дети в возрасте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трех лет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2363).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8640"/>
            <a:ext cx="647885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3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39" y="4602506"/>
            <a:ext cx="3004617" cy="205842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2597" y="476672"/>
            <a:ext cx="7772400" cy="792088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наполняемость в общеразвивающих группах по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Чкаловскому району – 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(от 24 до 34 человек).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656380"/>
              </p:ext>
            </p:extLst>
          </p:nvPr>
        </p:nvGraphicFramePr>
        <p:xfrm>
          <a:off x="1259632" y="1340767"/>
          <a:ext cx="6840760" cy="3117643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709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0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Жилой микрорайон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Средняя наполняемость в группах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МДОО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Юг – Центр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Ботанический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Уктус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Елизавет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Вторчермет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Химмаш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r>
                        <a:rPr lang="en-US" sz="1600" b="1" dirty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r>
                        <a:rPr lang="en-US" sz="1600" b="1" dirty="0">
                          <a:effectLst/>
                        </a:rPr>
                        <a:t>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с. Горный Щит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8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пос. </a:t>
                      </a:r>
                      <a:r>
                        <a:rPr lang="ru-RU" sz="1400" dirty="0" err="1">
                          <a:effectLst/>
                          <a:latin typeface="+mn-lt"/>
                        </a:rPr>
                        <a:t>Шабровский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Солнечный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8</a:t>
                      </a:r>
                      <a:endParaRPr lang="ru-RU" sz="1400" b="1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65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333375"/>
            <a:ext cx="8641654" cy="93503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дошкольного образования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0914" y="2636912"/>
            <a:ext cx="5435600" cy="1800349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ko-KR" sz="2400" b="1" dirty="0">
                <a:solidFill>
                  <a:srgbClr val="FF0000"/>
                </a:solidFill>
              </a:rPr>
              <a:t> </a:t>
            </a:r>
            <a:r>
              <a:rPr lang="ru-RU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Общедоступность и бесплатность дошкольного образования, </a:t>
            </a:r>
          </a:p>
          <a:p>
            <a:pPr algn="ctr">
              <a:buFontTx/>
              <a:buNone/>
            </a:pPr>
            <a:r>
              <a:rPr lang="ru-RU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ФГОС.</a:t>
            </a:r>
          </a:p>
          <a:p>
            <a:pPr>
              <a:buFontTx/>
              <a:buNone/>
            </a:pPr>
            <a:endParaRPr lang="ru-RU" altLang="ko-KR" sz="900" dirty="0"/>
          </a:p>
        </p:txBody>
      </p:sp>
      <p:pic>
        <p:nvPicPr>
          <p:cNvPr id="29701" name="Picture 5" descr="космохолл дво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3457575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531440"/>
            <a:ext cx="8363272" cy="2520280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Плата, взимаемая с родителей (законных представителей) за присмотр и уход за детьми, осваивающими образовательные программы дошкольного образования.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B262D17-6908-9075-841A-4F32F9B5B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462155"/>
              </p:ext>
            </p:extLst>
          </p:nvPr>
        </p:nvGraphicFramePr>
        <p:xfrm>
          <a:off x="179512" y="1484785"/>
          <a:ext cx="8784976" cy="5114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3806784447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889070582"/>
                    </a:ext>
                  </a:extLst>
                </a:gridCol>
              </a:tblGrid>
              <a:tr h="9129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 за детьми, посещающими группы раннего возраста</a:t>
                      </a:r>
                      <a:endParaRPr lang="ru-RU" dirty="0"/>
                    </a:p>
                  </a:txBody>
                  <a:tcPr>
                    <a:solidFill>
                      <a:srgbClr val="08F8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 за детьми, посещающими группы дошкольного возраста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590453"/>
                  </a:ext>
                </a:extLst>
              </a:tr>
              <a:tr h="1186846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группах кратковременного пребывания (в течение 4 часов) при организации разового питания 930 рублей в месяц за одного ребенка;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группах кратковременного пребывания (в течение 4 часов) при организации разового питания – 1100 рублей в месяц за одного ребенка;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709594"/>
                  </a:ext>
                </a:extLst>
              </a:tr>
              <a:tr h="912959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группах полного дня пребывания (в течение 10,5 часа) – 3 тысячи 070 рублей в месяц за одного ребенка;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группах полного дня пребывания (в течение 10,5 часа) – 3 тысячи 600 рублей в месяц за одного ребенка;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125211"/>
                  </a:ext>
                </a:extLst>
              </a:tr>
              <a:tr h="912959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группах полного дня пребывания (в течение 12 часов) – 3 тысячи 230 рублей в месяц за одного ребенка;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группах полного дня пребывания (в течение 12 часов) - 3 тысячи 800 рублей в месяц за одного ребенка;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233572"/>
                  </a:ext>
                </a:extLst>
              </a:tr>
              <a:tr h="1186846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группах круглосуточного пребывания (в течение 24 часов) – 3 тысячи 690 рублей в месяц за одного ребенка.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группах круглосуточного пребывания (в течение 24 часов) - 4 тысячи 360 рублей в месяц за одного ребенка.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614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146736"/>
      </p:ext>
    </p:extLst>
  </p:cSld>
  <p:clrMapOvr>
    <a:masterClrMapping/>
  </p:clrMapOvr>
</p:sld>
</file>

<file path=ppt/theme/theme1.xml><?xml version="1.0" encoding="utf-8"?>
<a:theme xmlns:a="http://schemas.openxmlformats.org/drawingml/2006/main" name="594TGp_family_light_ani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CA304"/>
      </a:accent1>
      <a:accent2>
        <a:srgbClr val="E1595C"/>
      </a:accent2>
      <a:accent3>
        <a:srgbClr val="FFFFFF"/>
      </a:accent3>
      <a:accent4>
        <a:srgbClr val="000000"/>
      </a:accent4>
      <a:accent5>
        <a:srgbClr val="FDCEAA"/>
      </a:accent5>
      <a:accent6>
        <a:srgbClr val="CC5053"/>
      </a:accent6>
      <a:hlink>
        <a:srgbClr val="80E05A"/>
      </a:hlink>
      <a:folHlink>
        <a:srgbClr val="4BA5E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A304"/>
        </a:accent1>
        <a:accent2>
          <a:srgbClr val="E1595C"/>
        </a:accent2>
        <a:accent3>
          <a:srgbClr val="FFFFFF"/>
        </a:accent3>
        <a:accent4>
          <a:srgbClr val="000000"/>
        </a:accent4>
        <a:accent5>
          <a:srgbClr val="FDCEAA"/>
        </a:accent5>
        <a:accent6>
          <a:srgbClr val="CC5053"/>
        </a:accent6>
        <a:hlink>
          <a:srgbClr val="80E05A"/>
        </a:hlink>
        <a:folHlink>
          <a:srgbClr val="4BA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491EA"/>
        </a:accent1>
        <a:accent2>
          <a:srgbClr val="EB943D"/>
        </a:accent2>
        <a:accent3>
          <a:srgbClr val="FFFFFF"/>
        </a:accent3>
        <a:accent4>
          <a:srgbClr val="000000"/>
        </a:accent4>
        <a:accent5>
          <a:srgbClr val="B8C7F3"/>
        </a:accent5>
        <a:accent6>
          <a:srgbClr val="D58636"/>
        </a:accent6>
        <a:hlink>
          <a:srgbClr val="4DBF9C"/>
        </a:hlink>
        <a:folHlink>
          <a:srgbClr val="D0C9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6D092"/>
        </a:accent1>
        <a:accent2>
          <a:srgbClr val="55B5D3"/>
        </a:accent2>
        <a:accent3>
          <a:srgbClr val="FFFFFF"/>
        </a:accent3>
        <a:accent4>
          <a:srgbClr val="000000"/>
        </a:accent4>
        <a:accent5>
          <a:srgbClr val="C3E4C7"/>
        </a:accent5>
        <a:accent6>
          <a:srgbClr val="4CA4BF"/>
        </a:accent6>
        <a:hlink>
          <a:srgbClr val="C389EF"/>
        </a:hlink>
        <a:folHlink>
          <a:srgbClr val="E5B6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594TGp_family_light_ani</Template>
  <TotalTime>3306</TotalTime>
  <Words>1850</Words>
  <Application>Microsoft Office PowerPoint</Application>
  <PresentationFormat>Экран (4:3)</PresentationFormat>
  <Paragraphs>206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594TGp_family_light_ani</vt:lpstr>
      <vt:lpstr>Презентация PowerPoint</vt:lpstr>
      <vt:lpstr>На территории Чкаловского района  68 МДОО: 65 учреждений – в городе; 3 учреждения – сельская местность. </vt:lpstr>
      <vt:lpstr>МДОО Чкаловского района</vt:lpstr>
      <vt:lpstr>МДОО Чкаловского района</vt:lpstr>
      <vt:lpstr>МДОО Чкаловского района</vt:lpstr>
      <vt:lpstr>Презентация PowerPoint</vt:lpstr>
      <vt:lpstr>Презентация PowerPoint</vt:lpstr>
      <vt:lpstr>Обеспечение доступности дошкольного образования</vt:lpstr>
      <vt:lpstr>Плата, взимаемая с родителей (законных представителей) за присмотр и уход за детьми, осваивающими образовательные программы дошкольного образования.</vt:lpstr>
      <vt:lpstr>Организация питания в МДОО:</vt:lpstr>
      <vt:lpstr>Нормативно – правовые документы:</vt:lpstr>
      <vt:lpstr>Нормативно – правовые документы:</vt:lpstr>
      <vt:lpstr>Нормативно – правовые документы:</vt:lpstr>
      <vt:lpstr>Учет детей для зачисления в организацию ведется по возрастным группам, формируемым с даты рождения детей за период с 01 сентября по 31 августа следующего календарного года: </vt:lpstr>
      <vt:lpstr>Процедура комплектования МДОО:</vt:lpstr>
      <vt:lpstr>Модель работы по зачислению детей в МДОО</vt:lpstr>
      <vt:lpstr>Федеральный закон № 411</vt:lpstr>
      <vt:lpstr>Презентация PowerPoint</vt:lpstr>
      <vt:lpstr>Презентация PowerPoint</vt:lpstr>
      <vt:lpstr>Презентация PowerPoint</vt:lpstr>
      <vt:lpstr> </vt:lpstr>
      <vt:lpstr>Право на получение компенсации возникает у родителя (законного представителя) с момента предоставления соответствующих документов и подтверждается справкой о среднедушевом доходе семьи ежегодно    Документы для выплаты компенсации (копии)   Свидетельство о рождении старших несовершеннолетних детей (при наличии)  СНИЛС ребенка и СНИЛС плательщика Личное заявление родителя (законного представителя) о компенсационной выплате Банковские реквизиты                                           </vt:lpstr>
      <vt:lpstr>Получить информацию о наличии свободных мест в дошкольных образовательных организациях города Екатеринбурга и подать заявление на перевод можно, воспользовавшись электронным сервисом «Переводы в детских садах», размещенном в Личном кабинете официального портала города Екатеринбурга  кабинет.екатеринбург.рф/childtransfer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Настя</dc:creator>
  <cp:lastModifiedBy>админ</cp:lastModifiedBy>
  <cp:revision>148</cp:revision>
  <dcterms:created xsi:type="dcterms:W3CDTF">2010-03-19T17:53:36Z</dcterms:created>
  <dcterms:modified xsi:type="dcterms:W3CDTF">2024-04-12T09:42:21Z</dcterms:modified>
</cp:coreProperties>
</file>