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Творческий проект для старшей группы «Волшебный мир театра»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786322"/>
            <a:ext cx="3929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Срок реализации проекта:</a:t>
            </a:r>
            <a:r>
              <a:rPr lang="ru-RU" dirty="0" smtClean="0">
                <a:solidFill>
                  <a:srgbClr val="FFFF00"/>
                </a:solidFill>
              </a:rPr>
              <a:t> краткосрочный.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Участники проекта: </a:t>
            </a:r>
            <a:r>
              <a:rPr lang="ru-RU" dirty="0" smtClean="0">
                <a:solidFill>
                  <a:srgbClr val="FFFF00"/>
                </a:solidFill>
              </a:rPr>
              <a:t>дети старшего дошкольного возраста, родители, воспитатели.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Подготовила: </a:t>
            </a:r>
            <a:r>
              <a:rPr lang="ru-RU" b="1" dirty="0" err="1" smtClean="0">
                <a:solidFill>
                  <a:srgbClr val="FFFF00"/>
                </a:solidFill>
              </a:rPr>
              <a:t>Пермякова</a:t>
            </a:r>
            <a:r>
              <a:rPr lang="ru-RU" b="1" dirty="0" smtClean="0">
                <a:solidFill>
                  <a:srgbClr val="FFFF00"/>
                </a:solidFill>
              </a:rPr>
              <a:t> А.И.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5357826"/>
            <a:ext cx="3857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Тип проекта:</a:t>
            </a:r>
            <a:r>
              <a:rPr lang="ru-RU" dirty="0" smtClean="0">
                <a:solidFill>
                  <a:srgbClr val="FFFF00"/>
                </a:solidFill>
              </a:rPr>
              <a:t> познавательный, творческий.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Цель проекта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  <a:r>
              <a:rPr lang="ru-RU" dirty="0" smtClean="0">
                <a:solidFill>
                  <a:srgbClr val="FFFF00"/>
                </a:solidFill>
              </a:rPr>
              <a:t> пробудить интерес детей к театру, расширить представления детей о </a:t>
            </a:r>
            <a:r>
              <a:rPr lang="ru-RU" dirty="0" smtClean="0">
                <a:solidFill>
                  <a:srgbClr val="C00000"/>
                </a:solidFill>
              </a:rPr>
              <a:t>театре.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85728"/>
            <a:ext cx="6357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Задачи проекта: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• Формирование правил поведения в обществе;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• Совершенствовать звуковую культуру речи;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• Пробудить интерес детей к театрализованной деятельности;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• Развивать память, словарный запас;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• Воспитывать уверенность детей в себе;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• Создание условий для совместной деятельности детей и родителей в создании необходимых атрибутов для театра.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643182"/>
            <a:ext cx="6858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Актуальность проекта: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Беседуя с детьми о достопримечательностях Екатеринбурга, я заметила, что детям очень понравилось когда я им </a:t>
            </a:r>
            <a:r>
              <a:rPr lang="ru-RU" dirty="0" err="1" smtClean="0">
                <a:solidFill>
                  <a:srgbClr val="C00000"/>
                </a:solidFill>
              </a:rPr>
              <a:t>расказывала</a:t>
            </a:r>
            <a:r>
              <a:rPr lang="ru-RU" dirty="0" smtClean="0">
                <a:solidFill>
                  <a:srgbClr val="C00000"/>
                </a:solidFill>
              </a:rPr>
              <a:t> о театрах нашего города. Поэтому, мы с детками решили поиграть в свой театр. А главное сконструировать свой </a:t>
            </a:r>
            <a:r>
              <a:rPr lang="ru-RU" b="1" dirty="0" smtClean="0">
                <a:solidFill>
                  <a:srgbClr val="C00000"/>
                </a:solidFill>
              </a:rPr>
              <a:t>Театр Теней!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Театр – один из вариантов игровой деятельности дошкольников, с помощью которой можно решить разные образовательные и воспитательные задачи: совершенствовать культуру речи, развивать память, мышление; воспитывать эмоциональную отзывчивость, формирование правил поведения в театре, в обществе, культурно-гигиенических навыков. Поэтому для решения разных педагогических задач мы в своей работе используем театрализованную деятельность.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7" y="285728"/>
            <a:ext cx="6572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Начали мы с </a:t>
            </a:r>
            <a:r>
              <a:rPr lang="ru-RU" dirty="0" err="1" smtClean="0">
                <a:solidFill>
                  <a:srgbClr val="C00000"/>
                </a:solidFill>
              </a:rPr>
              <a:t>с</a:t>
            </a:r>
            <a:r>
              <a:rPr lang="ru-RU" dirty="0" smtClean="0">
                <a:solidFill>
                  <a:srgbClr val="C00000"/>
                </a:solidFill>
              </a:rPr>
              <a:t> беседы: -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i="1" dirty="0" smtClean="0">
                <a:solidFill>
                  <a:srgbClr val="C00000"/>
                </a:solidFill>
              </a:rPr>
              <a:t>«Что мы знаем о </a:t>
            </a:r>
            <a:r>
              <a:rPr lang="ru-RU" b="1" i="1" dirty="0" smtClean="0">
                <a:solidFill>
                  <a:srgbClr val="C00000"/>
                </a:solidFill>
              </a:rPr>
              <a:t>театре</a:t>
            </a:r>
            <a:r>
              <a:rPr lang="ru-RU" i="1" dirty="0" smtClean="0">
                <a:solidFill>
                  <a:srgbClr val="C00000"/>
                </a:solidFill>
              </a:rPr>
              <a:t>»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- </a:t>
            </a:r>
            <a:r>
              <a:rPr lang="ru-RU" i="1" dirty="0" smtClean="0">
                <a:solidFill>
                  <a:srgbClr val="C00000"/>
                </a:solidFill>
              </a:rPr>
              <a:t>«Кто работает в </a:t>
            </a:r>
            <a:r>
              <a:rPr lang="ru-RU" b="1" i="1" dirty="0" smtClean="0">
                <a:solidFill>
                  <a:srgbClr val="C00000"/>
                </a:solidFill>
              </a:rPr>
              <a:t>театре</a:t>
            </a:r>
            <a:r>
              <a:rPr lang="ru-RU" i="1" dirty="0" smtClean="0">
                <a:solidFill>
                  <a:srgbClr val="C00000"/>
                </a:solidFill>
              </a:rPr>
              <a:t>»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- Что такое эмоции? (</a:t>
            </a:r>
            <a:r>
              <a:rPr lang="ru-RU" i="1" dirty="0" smtClean="0">
                <a:solidFill>
                  <a:srgbClr val="C00000"/>
                </a:solidFill>
              </a:rPr>
              <a:t>«грусть»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i="1" dirty="0" smtClean="0">
                <a:solidFill>
                  <a:srgbClr val="C00000"/>
                </a:solidFill>
              </a:rPr>
              <a:t>«радость»</a:t>
            </a:r>
            <a:r>
              <a:rPr lang="ru-RU" dirty="0" smtClean="0">
                <a:solidFill>
                  <a:srgbClr val="C00000"/>
                </a:solidFill>
              </a:rPr>
              <a:t>, </a:t>
            </a:r>
            <a:r>
              <a:rPr lang="ru-RU" i="1" dirty="0" smtClean="0">
                <a:solidFill>
                  <a:srgbClr val="C00000"/>
                </a:solidFill>
              </a:rPr>
              <a:t>«удивление»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i="1" dirty="0" smtClean="0">
                <a:solidFill>
                  <a:srgbClr val="C00000"/>
                </a:solidFill>
              </a:rPr>
              <a:t>«страх»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- </a:t>
            </a:r>
            <a:r>
              <a:rPr lang="ru-RU" i="1" dirty="0" smtClean="0">
                <a:solidFill>
                  <a:srgbClr val="C00000"/>
                </a:solidFill>
              </a:rPr>
              <a:t>«Мой любимый </a:t>
            </a:r>
            <a:r>
              <a:rPr lang="ru-RU" b="1" i="1" dirty="0" smtClean="0">
                <a:solidFill>
                  <a:srgbClr val="C00000"/>
                </a:solidFill>
              </a:rPr>
              <a:t>театр</a:t>
            </a:r>
            <a:r>
              <a:rPr lang="ru-RU" i="1" dirty="0" smtClean="0">
                <a:solidFill>
                  <a:srgbClr val="C00000"/>
                </a:solidFill>
              </a:rPr>
              <a:t>»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- </a:t>
            </a:r>
            <a:r>
              <a:rPr lang="ru-RU" i="1" dirty="0" smtClean="0">
                <a:solidFill>
                  <a:srgbClr val="C00000"/>
                </a:solidFill>
              </a:rPr>
              <a:t>«Трудно ли быть артистом?»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5929290" y="214290"/>
            <a:ext cx="3214710" cy="235745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2786058"/>
            <a:ext cx="30512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Поиграли в игры: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- «Передай эмоцию".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- </a:t>
            </a:r>
            <a:r>
              <a:rPr lang="ru-RU" i="1" dirty="0" smtClean="0">
                <a:solidFill>
                  <a:srgbClr val="C00000"/>
                </a:solidFill>
              </a:rPr>
              <a:t>«Что бы это значило?»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- </a:t>
            </a:r>
            <a:r>
              <a:rPr lang="ru-RU" i="1" dirty="0" smtClean="0">
                <a:solidFill>
                  <a:srgbClr val="C00000"/>
                </a:solidFill>
              </a:rPr>
              <a:t>«Игры-превращения»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- </a:t>
            </a:r>
            <a:r>
              <a:rPr lang="ru-RU" i="1" dirty="0" smtClean="0">
                <a:solidFill>
                  <a:srgbClr val="C00000"/>
                </a:solidFill>
              </a:rPr>
              <a:t>«Зеркало»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- </a:t>
            </a:r>
            <a:r>
              <a:rPr lang="ru-RU" i="1" dirty="0" smtClean="0">
                <a:solidFill>
                  <a:srgbClr val="C00000"/>
                </a:solidFill>
              </a:rPr>
              <a:t>«Изобрази героя сказки»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- </a:t>
            </a:r>
            <a:r>
              <a:rPr lang="ru-RU" i="1" dirty="0" smtClean="0">
                <a:solidFill>
                  <a:srgbClr val="C00000"/>
                </a:solidFill>
              </a:rPr>
              <a:t>«Распутай сказку»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- </a:t>
            </a:r>
            <a:r>
              <a:rPr lang="ru-RU" i="1" dirty="0" smtClean="0">
                <a:solidFill>
                  <a:srgbClr val="C00000"/>
                </a:solidFill>
              </a:rPr>
              <a:t>«Угадай, кого изображаю»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857620" y="1714488"/>
            <a:ext cx="2500330" cy="228601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286512" y="2643182"/>
            <a:ext cx="2714644" cy="271464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14678" y="4286256"/>
            <a:ext cx="3714776" cy="235745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Познакомились с различными  видами театра: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500174"/>
            <a:ext cx="1996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Пальчиковым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701936"/>
            <a:ext cx="194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Кукольным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857628"/>
            <a:ext cx="133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Плоским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286388"/>
            <a:ext cx="232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Театром теней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72198" y="857232"/>
            <a:ext cx="2786082" cy="242889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14810" y="2714620"/>
            <a:ext cx="2500330" cy="228601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57422" y="4357694"/>
            <a:ext cx="2714644" cy="235745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10-конечная звезда 12"/>
          <p:cNvSpPr/>
          <p:nvPr/>
        </p:nvSpPr>
        <p:spPr>
          <a:xfrm>
            <a:off x="6286512" y="3929066"/>
            <a:ext cx="2714644" cy="2643206"/>
          </a:xfrm>
          <a:prstGeom prst="star10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10-конечная звезда 14"/>
          <p:cNvSpPr/>
          <p:nvPr/>
        </p:nvSpPr>
        <p:spPr>
          <a:xfrm>
            <a:off x="2571736" y="785794"/>
            <a:ext cx="2428892" cy="2428892"/>
          </a:xfrm>
          <a:prstGeom prst="star10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 театрализованная постановка «Теремок на новый лад» по мотивам русской народной сказки.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https://250.tvoysadik.ru/images/ts250_new/NR261aedd982d3a943f72abeb4a82581b2.jpg"/>
          <p:cNvPicPr/>
          <p:nvPr/>
        </p:nvPicPr>
        <p:blipFill>
          <a:blip r:embed="rId3" cstate="print"/>
          <a:srcRect l="27186" t="40715" r="33557"/>
          <a:stretch>
            <a:fillRect/>
          </a:stretch>
        </p:blipFill>
        <p:spPr bwMode="auto">
          <a:xfrm>
            <a:off x="3714744" y="1214422"/>
            <a:ext cx="1257634" cy="217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250.tvoysadik.ru/images/ts250_new/NR9174d778ceb2317132191f559dfe5746.jpg"/>
          <p:cNvPicPr/>
          <p:nvPr/>
        </p:nvPicPr>
        <p:blipFill>
          <a:blip r:embed="rId4" cstate="print"/>
          <a:srcRect l="38486" t="4803" r="31704"/>
          <a:stretch>
            <a:fillRect/>
          </a:stretch>
        </p:blipFill>
        <p:spPr bwMode="auto">
          <a:xfrm>
            <a:off x="1857356" y="928670"/>
            <a:ext cx="1100051" cy="262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250.tvoysadik.ru/images/ts250_new/NR1549dec63ab145379ed6591f29420ef5.jpg"/>
          <p:cNvPicPr/>
          <p:nvPr/>
        </p:nvPicPr>
        <p:blipFill>
          <a:blip r:embed="rId5" cstate="print"/>
          <a:srcRect l="35703" t="19651" r="39081"/>
          <a:stretch>
            <a:fillRect/>
          </a:stretch>
        </p:blipFill>
        <p:spPr bwMode="auto">
          <a:xfrm>
            <a:off x="7929586" y="2714620"/>
            <a:ext cx="930339" cy="265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250.tvoysadik.ru/images/ts250_new/NR1056fdce3d0661ad5d1a406aeb9b8958.jpg"/>
          <p:cNvPicPr/>
          <p:nvPr/>
        </p:nvPicPr>
        <p:blipFill>
          <a:blip r:embed="rId6" cstate="print"/>
          <a:srcRect l="6239" t="47817" r="48742"/>
          <a:stretch>
            <a:fillRect/>
          </a:stretch>
        </p:blipFill>
        <p:spPr bwMode="auto">
          <a:xfrm>
            <a:off x="5572132" y="1214422"/>
            <a:ext cx="1741333" cy="175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250.tvoysadik.ru/images/ts250_new/NR0d30dd0b10dd95cb0aea90d1d1c82147.jpg"/>
          <p:cNvPicPr/>
          <p:nvPr/>
        </p:nvPicPr>
        <p:blipFill>
          <a:blip r:embed="rId7" cstate="print"/>
          <a:srcRect t="43612"/>
          <a:stretch>
            <a:fillRect/>
          </a:stretch>
        </p:blipFill>
        <p:spPr bwMode="auto">
          <a:xfrm>
            <a:off x="214282" y="3929066"/>
            <a:ext cx="3433047" cy="25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250.tvoysadik.ru/images/ts250_new/NR83f730bad0c962fe7338ab9a52233157.jpg"/>
          <p:cNvPicPr/>
          <p:nvPr/>
        </p:nvPicPr>
        <p:blipFill>
          <a:blip r:embed="rId8" cstate="print"/>
          <a:srcRect t="45826"/>
          <a:stretch>
            <a:fillRect/>
          </a:stretch>
        </p:blipFill>
        <p:spPr bwMode="auto">
          <a:xfrm>
            <a:off x="4143372" y="3643314"/>
            <a:ext cx="2788093" cy="211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Конструирование « Театр теней»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IMG_20190111_144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714356"/>
            <a:ext cx="3667119" cy="2750339"/>
          </a:xfrm>
          <a:prstGeom prst="rect">
            <a:avLst/>
          </a:prstGeom>
        </p:spPr>
      </p:pic>
      <p:pic>
        <p:nvPicPr>
          <p:cNvPr id="4" name="Рисунок 3" descr="IMG-20190124-WA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928670"/>
            <a:ext cx="2428874" cy="3238499"/>
          </a:xfrm>
          <a:prstGeom prst="rect">
            <a:avLst/>
          </a:prstGeom>
        </p:spPr>
      </p:pic>
      <p:pic>
        <p:nvPicPr>
          <p:cNvPr id="5" name="Рисунок 4" descr="IMG-20190124-WA0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785794"/>
            <a:ext cx="2321717" cy="3095623"/>
          </a:xfrm>
          <a:prstGeom prst="rect">
            <a:avLst/>
          </a:prstGeom>
        </p:spPr>
      </p:pic>
      <p:pic>
        <p:nvPicPr>
          <p:cNvPr id="6" name="Рисунок 5" descr="IMG-20190124-WA0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3500438"/>
            <a:ext cx="2411015" cy="3214686"/>
          </a:xfrm>
          <a:prstGeom prst="rect">
            <a:avLst/>
          </a:prstGeom>
        </p:spPr>
      </p:pic>
      <p:pic>
        <p:nvPicPr>
          <p:cNvPr id="7" name="Рисунок 6" descr="IMG-20190124-WA00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57884" y="3786190"/>
            <a:ext cx="2250279" cy="3000372"/>
          </a:xfrm>
          <a:prstGeom prst="rect">
            <a:avLst/>
          </a:prstGeom>
        </p:spPr>
      </p:pic>
      <p:pic>
        <p:nvPicPr>
          <p:cNvPr id="8" name="Рисунок 7" descr="IMG-20190124-WA00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4214818"/>
            <a:ext cx="1875230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86454"/>
            <a:ext cx="778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Спасибо за внимание !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Picture 12" descr="IMG_1134">
            <a:extLst>
              <a:ext uri="{FF2B5EF4-FFF2-40B4-BE49-F238E27FC236}">
                <a16:creationId xmlns:a16="http://schemas.microsoft.com/office/drawing/2014/main" xmlns="" id="{039CF014-E67F-44D5-82B1-4A09ACFD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14290"/>
            <a:ext cx="2847977" cy="30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xmlns="" id="{CBA9DC14-25B7-4533-A34E-E888E72DC9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285728"/>
            <a:ext cx="3619524" cy="2714644"/>
          </a:xfrm>
          <a:prstGeom prst="rect">
            <a:avLst/>
          </a:prstGeom>
        </p:spPr>
      </p:pic>
      <p:pic>
        <p:nvPicPr>
          <p:cNvPr id="8" name="Picture 8" descr="IMG_1319">
            <a:extLst>
              <a:ext uri="{FF2B5EF4-FFF2-40B4-BE49-F238E27FC236}">
                <a16:creationId xmlns:a16="http://schemas.microsoft.com/office/drawing/2014/main" xmlns="" id="{AE77CC67-1BBB-4B59-A25C-529A7519B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143248"/>
            <a:ext cx="2643206" cy="279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211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12</cp:revision>
  <dcterms:created xsi:type="dcterms:W3CDTF">2019-01-20T09:43:55Z</dcterms:created>
  <dcterms:modified xsi:type="dcterms:W3CDTF">2019-01-27T16:36:08Z</dcterms:modified>
</cp:coreProperties>
</file>